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10"/>
  </p:notesMasterIdLst>
  <p:sldIdLst>
    <p:sldId id="256" r:id="rId2"/>
    <p:sldId id="258" r:id="rId3"/>
    <p:sldId id="259" r:id="rId4"/>
    <p:sldId id="260" r:id="rId5"/>
    <p:sldId id="261" r:id="rId6"/>
    <p:sldId id="484" r:id="rId7"/>
    <p:sldId id="369" r:id="rId8"/>
    <p:sldId id="370" r:id="rId9"/>
    <p:sldId id="457" r:id="rId10"/>
    <p:sldId id="458" r:id="rId11"/>
    <p:sldId id="459" r:id="rId12"/>
    <p:sldId id="371" r:id="rId13"/>
    <p:sldId id="375" r:id="rId14"/>
    <p:sldId id="373" r:id="rId15"/>
    <p:sldId id="461" r:id="rId16"/>
    <p:sldId id="462" r:id="rId17"/>
    <p:sldId id="463" r:id="rId18"/>
    <p:sldId id="460" r:id="rId19"/>
    <p:sldId id="464" r:id="rId20"/>
    <p:sldId id="466" r:id="rId21"/>
    <p:sldId id="467" r:id="rId22"/>
    <p:sldId id="468" r:id="rId23"/>
    <p:sldId id="465" r:id="rId24"/>
    <p:sldId id="374" r:id="rId25"/>
    <p:sldId id="376" r:id="rId26"/>
    <p:sldId id="379" r:id="rId27"/>
    <p:sldId id="469" r:id="rId28"/>
    <p:sldId id="470" r:id="rId29"/>
    <p:sldId id="471" r:id="rId30"/>
    <p:sldId id="377" r:id="rId31"/>
    <p:sldId id="473" r:id="rId32"/>
    <p:sldId id="472" r:id="rId33"/>
    <p:sldId id="378" r:id="rId34"/>
    <p:sldId id="380" r:id="rId35"/>
    <p:sldId id="381" r:id="rId36"/>
    <p:sldId id="382" r:id="rId37"/>
    <p:sldId id="475" r:id="rId38"/>
    <p:sldId id="476" r:id="rId39"/>
    <p:sldId id="477" r:id="rId40"/>
    <p:sldId id="474" r:id="rId41"/>
    <p:sldId id="383" r:id="rId42"/>
    <p:sldId id="385" r:id="rId43"/>
    <p:sldId id="384" r:id="rId44"/>
    <p:sldId id="386" r:id="rId45"/>
    <p:sldId id="387" r:id="rId46"/>
    <p:sldId id="389" r:id="rId47"/>
    <p:sldId id="396" r:id="rId48"/>
    <p:sldId id="397" r:id="rId49"/>
    <p:sldId id="398" r:id="rId50"/>
    <p:sldId id="390" r:id="rId51"/>
    <p:sldId id="400" r:id="rId52"/>
    <p:sldId id="401" r:id="rId53"/>
    <p:sldId id="402" r:id="rId54"/>
    <p:sldId id="403" r:id="rId55"/>
    <p:sldId id="405" r:id="rId56"/>
    <p:sldId id="406" r:id="rId57"/>
    <p:sldId id="407" r:id="rId58"/>
    <p:sldId id="411" r:id="rId59"/>
    <p:sldId id="408" r:id="rId60"/>
    <p:sldId id="409" r:id="rId61"/>
    <p:sldId id="478" r:id="rId62"/>
    <p:sldId id="410" r:id="rId63"/>
    <p:sldId id="493" r:id="rId64"/>
    <p:sldId id="412" r:id="rId65"/>
    <p:sldId id="413" r:id="rId66"/>
    <p:sldId id="414" r:id="rId67"/>
    <p:sldId id="485" r:id="rId68"/>
    <p:sldId id="415" r:id="rId69"/>
    <p:sldId id="416" r:id="rId70"/>
    <p:sldId id="417" r:id="rId71"/>
    <p:sldId id="418" r:id="rId72"/>
    <p:sldId id="419" r:id="rId73"/>
    <p:sldId id="486" r:id="rId74"/>
    <p:sldId id="487" r:id="rId75"/>
    <p:sldId id="488" r:id="rId76"/>
    <p:sldId id="489" r:id="rId77"/>
    <p:sldId id="490" r:id="rId78"/>
    <p:sldId id="425" r:id="rId79"/>
    <p:sldId id="424" r:id="rId80"/>
    <p:sldId id="426" r:id="rId81"/>
    <p:sldId id="428" r:id="rId82"/>
    <p:sldId id="429" r:id="rId83"/>
    <p:sldId id="430" r:id="rId84"/>
    <p:sldId id="431" r:id="rId85"/>
    <p:sldId id="479" r:id="rId86"/>
    <p:sldId id="432" r:id="rId87"/>
    <p:sldId id="433" r:id="rId88"/>
    <p:sldId id="434" r:id="rId89"/>
    <p:sldId id="492" r:id="rId90"/>
    <p:sldId id="491" r:id="rId91"/>
    <p:sldId id="435" r:id="rId92"/>
    <p:sldId id="436" r:id="rId93"/>
    <p:sldId id="437" r:id="rId94"/>
    <p:sldId id="438" r:id="rId95"/>
    <p:sldId id="439" r:id="rId96"/>
    <p:sldId id="440" r:id="rId97"/>
    <p:sldId id="441" r:id="rId98"/>
    <p:sldId id="442" r:id="rId99"/>
    <p:sldId id="443" r:id="rId100"/>
    <p:sldId id="444" r:id="rId101"/>
    <p:sldId id="445" r:id="rId102"/>
    <p:sldId id="456" r:id="rId103"/>
    <p:sldId id="480" r:id="rId104"/>
    <p:sldId id="481" r:id="rId105"/>
    <p:sldId id="482" r:id="rId106"/>
    <p:sldId id="483" r:id="rId107"/>
    <p:sldId id="452" r:id="rId108"/>
    <p:sldId id="257" r:id="rId109"/>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7FE9E2B3-8EF8-4F3D-A112-478B9865BD80}">
          <p14:sldIdLst>
            <p14:sldId id="256"/>
          </p14:sldIdLst>
        </p14:section>
        <p14:section name="Introduction" id="{73157FBA-7F88-400D-8C79-293D60FDBDEB}">
          <p14:sldIdLst>
            <p14:sldId id="258"/>
            <p14:sldId id="259"/>
            <p14:sldId id="260"/>
            <p14:sldId id="261"/>
            <p14:sldId id="484"/>
            <p14:sldId id="369"/>
            <p14:sldId id="370"/>
            <p14:sldId id="457"/>
            <p14:sldId id="458"/>
            <p14:sldId id="459"/>
          </p14:sldIdLst>
        </p14:section>
        <p14:section name="Related work" id="{7C0C7FF2-7BD0-4A76-B534-E264A90C44F3}">
          <p14:sldIdLst>
            <p14:sldId id="371"/>
            <p14:sldId id="375"/>
            <p14:sldId id="373"/>
            <p14:sldId id="461"/>
            <p14:sldId id="462"/>
            <p14:sldId id="463"/>
            <p14:sldId id="460"/>
            <p14:sldId id="464"/>
            <p14:sldId id="466"/>
            <p14:sldId id="467"/>
            <p14:sldId id="468"/>
            <p14:sldId id="465"/>
            <p14:sldId id="374"/>
            <p14:sldId id="376"/>
            <p14:sldId id="379"/>
            <p14:sldId id="469"/>
            <p14:sldId id="470"/>
            <p14:sldId id="471"/>
            <p14:sldId id="377"/>
            <p14:sldId id="473"/>
            <p14:sldId id="472"/>
            <p14:sldId id="378"/>
            <p14:sldId id="380"/>
            <p14:sldId id="381"/>
          </p14:sldIdLst>
        </p14:section>
        <p14:section name="Theoretical fundamentation" id="{9DDF6845-51F1-4CD8-BE11-90BDEC6F64D5}">
          <p14:sldIdLst>
            <p14:sldId id="382"/>
            <p14:sldId id="475"/>
            <p14:sldId id="476"/>
            <p14:sldId id="477"/>
          </p14:sldIdLst>
        </p14:section>
        <p14:section name="Preliminaries on data collection" id="{A3964C51-D670-48F5-A574-91E6A5A100AB}">
          <p14:sldIdLst>
            <p14:sldId id="474"/>
            <p14:sldId id="383"/>
            <p14:sldId id="385"/>
            <p14:sldId id="384"/>
            <p14:sldId id="386"/>
            <p14:sldId id="387"/>
            <p14:sldId id="389"/>
            <p14:sldId id="396"/>
            <p14:sldId id="397"/>
            <p14:sldId id="398"/>
            <p14:sldId id="390"/>
            <p14:sldId id="400"/>
            <p14:sldId id="401"/>
            <p14:sldId id="402"/>
            <p14:sldId id="403"/>
            <p14:sldId id="405"/>
            <p14:sldId id="406"/>
            <p14:sldId id="407"/>
          </p14:sldIdLst>
        </p14:section>
        <p14:section name="Framework structure and fundamentation" id="{029A3583-00F4-4C1F-B28B-1D46B8D6AE29}">
          <p14:sldIdLst>
            <p14:sldId id="411"/>
            <p14:sldId id="408"/>
            <p14:sldId id="409"/>
            <p14:sldId id="478"/>
            <p14:sldId id="410"/>
            <p14:sldId id="493"/>
            <p14:sldId id="412"/>
            <p14:sldId id="413"/>
            <p14:sldId id="414"/>
            <p14:sldId id="485"/>
            <p14:sldId id="415"/>
            <p14:sldId id="416"/>
            <p14:sldId id="417"/>
            <p14:sldId id="418"/>
          </p14:sldIdLst>
        </p14:section>
        <p14:section name="Experimental results" id="{59EB1A39-7EE9-4C4E-8B52-25E8989B4339}">
          <p14:sldIdLst>
            <p14:sldId id="419"/>
            <p14:sldId id="486"/>
            <p14:sldId id="487"/>
            <p14:sldId id="488"/>
            <p14:sldId id="489"/>
            <p14:sldId id="490"/>
            <p14:sldId id="425"/>
            <p14:sldId id="424"/>
            <p14:sldId id="426"/>
            <p14:sldId id="428"/>
            <p14:sldId id="429"/>
            <p14:sldId id="430"/>
            <p14:sldId id="431"/>
            <p14:sldId id="479"/>
            <p14:sldId id="432"/>
            <p14:sldId id="433"/>
            <p14:sldId id="434"/>
            <p14:sldId id="492"/>
            <p14:sldId id="491"/>
            <p14:sldId id="435"/>
            <p14:sldId id="436"/>
            <p14:sldId id="437"/>
            <p14:sldId id="438"/>
            <p14:sldId id="439"/>
            <p14:sldId id="440"/>
          </p14:sldIdLst>
        </p14:section>
        <p14:section name="Final considerations and future work" id="{46BCBD64-70CC-5A46-B9B3-92E377465697}">
          <p14:sldIdLst>
            <p14:sldId id="441"/>
            <p14:sldId id="442"/>
            <p14:sldId id="443"/>
            <p14:sldId id="444"/>
            <p14:sldId id="445"/>
            <p14:sldId id="456"/>
            <p14:sldId id="480"/>
            <p14:sldId id="481"/>
            <p14:sldId id="482"/>
            <p14:sldId id="483"/>
            <p14:sldId id="452"/>
          </p14:sldIdLst>
        </p14:section>
        <p14:section name="Ending" id="{0E262872-28E5-4BF7-9EAB-04DD7EF8C421}">
          <p14:sldIdLst>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2FF"/>
    <a:srgbClr val="7F7F7F"/>
    <a:srgbClr val="1A69FF"/>
    <a:srgbClr val="005493"/>
    <a:srgbClr val="7A81FF"/>
    <a:srgbClr val="0432FF"/>
    <a:srgbClr val="011893"/>
    <a:srgbClr val="00FDFF"/>
    <a:srgbClr val="0096FF"/>
    <a:srgbClr val="051F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02"/>
    <p:restoredTop sz="82558"/>
  </p:normalViewPr>
  <p:slideViewPr>
    <p:cSldViewPr snapToGrid="0">
      <p:cViewPr varScale="1">
        <p:scale>
          <a:sx n="119" d="100"/>
          <a:sy n="119" d="100"/>
        </p:scale>
        <p:origin x="232"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12C11-4C9D-1F4A-951A-CE97512F563C}" type="datetimeFigureOut">
              <a:rPr lang="pt-BR" smtClean="0"/>
              <a:t>11/11/2023</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34663-90A1-D846-8898-3C9F8D7E3213}" type="slidenum">
              <a:rPr lang="pt-BR" smtClean="0"/>
              <a:t>‹#›</a:t>
            </a:fld>
            <a:endParaRPr lang="pt-BR"/>
          </a:p>
        </p:txBody>
      </p:sp>
    </p:spTree>
    <p:extLst>
      <p:ext uri="{BB962C8B-B14F-4D97-AF65-F5344CB8AC3E}">
        <p14:creationId xmlns:p14="http://schemas.microsoft.com/office/powerpoint/2010/main" val="108048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00:24</a:t>
            </a:r>
          </a:p>
        </p:txBody>
      </p:sp>
      <p:sp>
        <p:nvSpPr>
          <p:cNvPr id="4" name="Slide Number Placeholder 3"/>
          <p:cNvSpPr>
            <a:spLocks noGrp="1"/>
          </p:cNvSpPr>
          <p:nvPr>
            <p:ph type="sldNum" sz="quarter" idx="5"/>
          </p:nvPr>
        </p:nvSpPr>
        <p:spPr/>
        <p:txBody>
          <a:bodyPr/>
          <a:lstStyle/>
          <a:p>
            <a:fld id="{11A34663-90A1-D846-8898-3C9F8D7E3213}" type="slidenum">
              <a:rPr lang="pt-BR" smtClean="0"/>
              <a:t>1</a:t>
            </a:fld>
            <a:endParaRPr lang="pt-BR"/>
          </a:p>
        </p:txBody>
      </p:sp>
    </p:spTree>
    <p:extLst>
      <p:ext uri="{BB962C8B-B14F-4D97-AF65-F5344CB8AC3E}">
        <p14:creationId xmlns:p14="http://schemas.microsoft.com/office/powerpoint/2010/main" val="911006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[03:36]</a:t>
            </a:r>
          </a:p>
          <a:p>
            <a:endParaRPr lang="pt-BR" dirty="0"/>
          </a:p>
          <a:p>
            <a:r>
              <a:rPr lang="pt-BR" dirty="0"/>
              <a:t>Leve</a:t>
            </a:r>
          </a:p>
          <a:p>
            <a:r>
              <a:rPr lang="pt-BR" dirty="0"/>
              <a:t>	Escalável através do volume de dados ingeridos</a:t>
            </a:r>
          </a:p>
          <a:p>
            <a:endParaRPr lang="pt-BR" dirty="0"/>
          </a:p>
          <a:p>
            <a:r>
              <a:rPr lang="pt-BR" dirty="0"/>
              <a:t>	Vários volumes validados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3010120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Virtualização da infraestrutura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Coletores de dados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100</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6596363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101</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254521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[39:12]</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102</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0392677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103</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4773551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104</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3090108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105</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08384630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106</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976692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[40:00]</a:t>
            </a:r>
          </a:p>
        </p:txBody>
      </p:sp>
      <p:sp>
        <p:nvSpPr>
          <p:cNvPr id="4" name="Slide Number Placeholder 3"/>
          <p:cNvSpPr>
            <a:spLocks noGrp="1"/>
          </p:cNvSpPr>
          <p:nvPr>
            <p:ph type="sldNum" sz="quarter" idx="5"/>
          </p:nvPr>
        </p:nvSpPr>
        <p:spPr/>
        <p:txBody>
          <a:bodyPr/>
          <a:lstStyle/>
          <a:p>
            <a:fld id="{11A34663-90A1-D846-8898-3C9F8D7E3213}" type="slidenum">
              <a:rPr lang="pt-BR" smtClean="0"/>
              <a:t>107</a:t>
            </a:fld>
            <a:endParaRPr lang="pt-BR"/>
          </a:p>
        </p:txBody>
      </p:sp>
    </p:spTree>
    <p:extLst>
      <p:ext uri="{BB962C8B-B14F-4D97-AF65-F5344CB8AC3E}">
        <p14:creationId xmlns:p14="http://schemas.microsoft.com/office/powerpoint/2010/main" val="189155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[04:00]</a:t>
            </a:r>
          </a:p>
          <a:p>
            <a:endParaRPr lang="pt-BR" dirty="0"/>
          </a:p>
          <a:p>
            <a:r>
              <a:rPr lang="pt-BR" dirty="0"/>
              <a:t>Performático</a:t>
            </a:r>
          </a:p>
          <a:p>
            <a:r>
              <a:rPr lang="pt-BR" dirty="0"/>
              <a:t>	Performance</a:t>
            </a:r>
          </a:p>
          <a:p>
            <a:endParaRPr lang="pt-BR" dirty="0"/>
          </a:p>
          <a:p>
            <a:r>
              <a:rPr lang="pt-BR" dirty="0"/>
              <a:t>	Validação por diferentes meios</a:t>
            </a:r>
          </a:p>
          <a:p>
            <a:r>
              <a:rPr lang="pt-BR" dirty="0"/>
              <a:t>		Diferentes regiões da cidade e grupos de testes</a:t>
            </a:r>
          </a:p>
          <a:p>
            <a:r>
              <a:rPr lang="pt-BR" dirty="0"/>
              <a:t>		Manipulação da base para avaliar outros cenários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77041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[04:24]</a:t>
            </a:r>
          </a:p>
        </p:txBody>
      </p:sp>
      <p:sp>
        <p:nvSpPr>
          <p:cNvPr id="4" name="Slide Number Placeholder 3"/>
          <p:cNvSpPr>
            <a:spLocks noGrp="1"/>
          </p:cNvSpPr>
          <p:nvPr>
            <p:ph type="sldNum" sz="quarter" idx="5"/>
          </p:nvPr>
        </p:nvSpPr>
        <p:spPr/>
        <p:txBody>
          <a:bodyPr/>
          <a:lstStyle/>
          <a:p>
            <a:fld id="{11A34663-90A1-D846-8898-3C9F8D7E3213}" type="slidenum">
              <a:rPr lang="pt-BR" smtClean="0"/>
              <a:t>12</a:t>
            </a:fld>
            <a:endParaRPr lang="pt-BR"/>
          </a:p>
        </p:txBody>
      </p:sp>
    </p:spTree>
    <p:extLst>
      <p:ext uri="{BB962C8B-B14F-4D97-AF65-F5344CB8AC3E}">
        <p14:creationId xmlns:p14="http://schemas.microsoft.com/office/powerpoint/2010/main" val="42826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13</a:t>
            </a:fld>
            <a:endParaRPr lang="pt-BR"/>
          </a:p>
        </p:txBody>
      </p:sp>
    </p:spTree>
    <p:extLst>
      <p:ext uri="{BB962C8B-B14F-4D97-AF65-F5344CB8AC3E}">
        <p14:creationId xmlns:p14="http://schemas.microsoft.com/office/powerpoint/2010/main" val="380182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14</a:t>
            </a:fld>
            <a:endParaRPr lang="pt-BR"/>
          </a:p>
        </p:txBody>
      </p:sp>
    </p:spTree>
    <p:extLst>
      <p:ext uri="{BB962C8B-B14F-4D97-AF65-F5344CB8AC3E}">
        <p14:creationId xmlns:p14="http://schemas.microsoft.com/office/powerpoint/2010/main" val="2691335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[05:36]</a:t>
            </a:r>
          </a:p>
        </p:txBody>
      </p:sp>
      <p:sp>
        <p:nvSpPr>
          <p:cNvPr id="4" name="Slide Number Placeholder 3"/>
          <p:cNvSpPr>
            <a:spLocks noGrp="1"/>
          </p:cNvSpPr>
          <p:nvPr>
            <p:ph type="sldNum" sz="quarter" idx="5"/>
          </p:nvPr>
        </p:nvSpPr>
        <p:spPr/>
        <p:txBody>
          <a:bodyPr/>
          <a:lstStyle/>
          <a:p>
            <a:fld id="{11A34663-90A1-D846-8898-3C9F8D7E3213}" type="slidenum">
              <a:rPr lang="pt-BR" smtClean="0"/>
              <a:t>15</a:t>
            </a:fld>
            <a:endParaRPr lang="pt-BR"/>
          </a:p>
        </p:txBody>
      </p:sp>
    </p:spTree>
    <p:extLst>
      <p:ext uri="{BB962C8B-B14F-4D97-AF65-F5344CB8AC3E}">
        <p14:creationId xmlns:p14="http://schemas.microsoft.com/office/powerpoint/2010/main" val="1751678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artigo apresenta algumas das </a:t>
            </a:r>
            <a:r>
              <a:rPr lang="pt-BR" dirty="0" err="1"/>
              <a:t>features</a:t>
            </a:r>
            <a:r>
              <a:rPr lang="pt-BR" dirty="0"/>
              <a:t> usadas</a:t>
            </a:r>
          </a:p>
          <a:p>
            <a:endParaRPr lang="pt-BR" dirty="0"/>
          </a:p>
          <a:p>
            <a:r>
              <a:rPr lang="pt-BR" dirty="0" err="1"/>
              <a:t>Weekday</a:t>
            </a:r>
            <a:r>
              <a:rPr lang="pt-BR" dirty="0"/>
              <a:t>-Weekend </a:t>
            </a:r>
            <a:r>
              <a:rPr lang="pt-BR" dirty="0" err="1"/>
              <a:t>Traffic</a:t>
            </a:r>
            <a:r>
              <a:rPr lang="pt-BR" dirty="0"/>
              <a:t> </a:t>
            </a:r>
            <a:r>
              <a:rPr lang="pt-BR" dirty="0" err="1"/>
              <a:t>Amount</a:t>
            </a:r>
            <a:r>
              <a:rPr lang="pt-BR" dirty="0"/>
              <a:t> </a:t>
            </a:r>
            <a:r>
              <a:rPr lang="pt-BR" dirty="0" err="1"/>
              <a:t>Ratio</a:t>
            </a:r>
            <a:r>
              <a:rPr lang="pt-BR" dirty="0"/>
              <a:t>: quão do tráfego está concentrado em dias úteis ou não</a:t>
            </a:r>
          </a:p>
          <a:p>
            <a:endParaRPr lang="pt-BR" dirty="0"/>
          </a:p>
          <a:p>
            <a:r>
              <a:rPr lang="pt-BR" dirty="0" err="1"/>
              <a:t>Peak</a:t>
            </a:r>
            <a:r>
              <a:rPr lang="pt-BR" dirty="0"/>
              <a:t>-Valley </a:t>
            </a:r>
            <a:r>
              <a:rPr lang="pt-BR" dirty="0" err="1"/>
              <a:t>Featres</a:t>
            </a:r>
            <a:r>
              <a:rPr lang="pt-BR" dirty="0"/>
              <a:t>: discrepância do tráfego em momentos de pico e vale. Em regiões de transporte apresentou 133.33</a:t>
            </a:r>
          </a:p>
        </p:txBody>
      </p:sp>
      <p:sp>
        <p:nvSpPr>
          <p:cNvPr id="4" name="Slide Number Placeholder 3"/>
          <p:cNvSpPr>
            <a:spLocks noGrp="1"/>
          </p:cNvSpPr>
          <p:nvPr>
            <p:ph type="sldNum" sz="quarter" idx="5"/>
          </p:nvPr>
        </p:nvSpPr>
        <p:spPr/>
        <p:txBody>
          <a:bodyPr/>
          <a:lstStyle/>
          <a:p>
            <a:fld id="{11A34663-90A1-D846-8898-3C9F8D7E3213}" type="slidenum">
              <a:rPr lang="pt-BR" smtClean="0"/>
              <a:t>16</a:t>
            </a:fld>
            <a:endParaRPr lang="pt-BR"/>
          </a:p>
        </p:txBody>
      </p:sp>
    </p:spTree>
    <p:extLst>
      <p:ext uri="{BB962C8B-B14F-4D97-AF65-F5344CB8AC3E}">
        <p14:creationId xmlns:p14="http://schemas.microsoft.com/office/powerpoint/2010/main" val="3417785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Caracterização de uma região de transporte</a:t>
            </a:r>
          </a:p>
        </p:txBody>
      </p:sp>
      <p:sp>
        <p:nvSpPr>
          <p:cNvPr id="4" name="Slide Number Placeholder 3"/>
          <p:cNvSpPr>
            <a:spLocks noGrp="1"/>
          </p:cNvSpPr>
          <p:nvPr>
            <p:ph type="sldNum" sz="quarter" idx="5"/>
          </p:nvPr>
        </p:nvSpPr>
        <p:spPr/>
        <p:txBody>
          <a:bodyPr/>
          <a:lstStyle/>
          <a:p>
            <a:fld id="{11A34663-90A1-D846-8898-3C9F8D7E3213}" type="slidenum">
              <a:rPr lang="pt-BR" smtClean="0"/>
              <a:t>17</a:t>
            </a:fld>
            <a:endParaRPr lang="pt-BR"/>
          </a:p>
        </p:txBody>
      </p:sp>
    </p:spTree>
    <p:extLst>
      <p:ext uri="{BB962C8B-B14F-4D97-AF65-F5344CB8AC3E}">
        <p14:creationId xmlns:p14="http://schemas.microsoft.com/office/powerpoint/2010/main" val="4161430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18</a:t>
            </a:fld>
            <a:endParaRPr lang="pt-BR"/>
          </a:p>
        </p:txBody>
      </p:sp>
    </p:spTree>
    <p:extLst>
      <p:ext uri="{BB962C8B-B14F-4D97-AF65-F5344CB8AC3E}">
        <p14:creationId xmlns:p14="http://schemas.microsoft.com/office/powerpoint/2010/main" val="9646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[07:12]</a:t>
            </a:r>
          </a:p>
          <a:p>
            <a:endParaRPr lang="pt-BR" dirty="0"/>
          </a:p>
          <a:p>
            <a:r>
              <a:rPr lang="pt-BR" dirty="0"/>
              <a:t>As amostras tiveram a mesma frequência da base usada no trabalho</a:t>
            </a:r>
          </a:p>
          <a:p>
            <a:endParaRPr lang="pt-BR" dirty="0"/>
          </a:p>
          <a:p>
            <a:r>
              <a:rPr lang="pt-BR" dirty="0"/>
              <a:t>Conseguiu descrever o consumo de rede por meio de uma distribuição </a:t>
            </a:r>
            <a:r>
              <a:rPr lang="pt-BR" dirty="0" err="1"/>
              <a:t>trimodla</a:t>
            </a:r>
            <a:r>
              <a:rPr lang="pt-BR" dirty="0"/>
              <a:t> com </a:t>
            </a:r>
            <a:r>
              <a:rPr lang="pt-BR" dirty="0" err="1"/>
              <a:t>r-squared</a:t>
            </a:r>
            <a:r>
              <a:rPr lang="pt-BR" dirty="0"/>
              <a:t> de 99%</a:t>
            </a:r>
          </a:p>
        </p:txBody>
      </p:sp>
      <p:sp>
        <p:nvSpPr>
          <p:cNvPr id="4" name="Slide Number Placeholder 3"/>
          <p:cNvSpPr>
            <a:spLocks noGrp="1"/>
          </p:cNvSpPr>
          <p:nvPr>
            <p:ph type="sldNum" sz="quarter" idx="5"/>
          </p:nvPr>
        </p:nvSpPr>
        <p:spPr/>
        <p:txBody>
          <a:bodyPr/>
          <a:lstStyle/>
          <a:p>
            <a:fld id="{11A34663-90A1-D846-8898-3C9F8D7E3213}" type="slidenum">
              <a:rPr lang="pt-BR" smtClean="0"/>
              <a:t>19</a:t>
            </a:fld>
            <a:endParaRPr lang="pt-BR"/>
          </a:p>
        </p:txBody>
      </p:sp>
    </p:spTree>
    <p:extLst>
      <p:ext uri="{BB962C8B-B14F-4D97-AF65-F5344CB8AC3E}">
        <p14:creationId xmlns:p14="http://schemas.microsoft.com/office/powerpoint/2010/main" val="4283647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00:48</a:t>
            </a:r>
          </a:p>
        </p:txBody>
      </p:sp>
      <p:sp>
        <p:nvSpPr>
          <p:cNvPr id="4" name="Slide Number Placeholder 3"/>
          <p:cNvSpPr>
            <a:spLocks noGrp="1"/>
          </p:cNvSpPr>
          <p:nvPr>
            <p:ph type="sldNum" sz="quarter" idx="5"/>
          </p:nvPr>
        </p:nvSpPr>
        <p:spPr/>
        <p:txBody>
          <a:bodyPr/>
          <a:lstStyle/>
          <a:p>
            <a:fld id="{11A34663-90A1-D846-8898-3C9F8D7E3213}" type="slidenum">
              <a:rPr lang="pt-BR" smtClean="0"/>
              <a:t>2</a:t>
            </a:fld>
            <a:endParaRPr lang="pt-BR"/>
          </a:p>
        </p:txBody>
      </p:sp>
    </p:spTree>
    <p:extLst>
      <p:ext uri="{BB962C8B-B14F-4D97-AF65-F5344CB8AC3E}">
        <p14:creationId xmlns:p14="http://schemas.microsoft.com/office/powerpoint/2010/main" val="4127413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20</a:t>
            </a:fld>
            <a:endParaRPr lang="pt-BR"/>
          </a:p>
        </p:txBody>
      </p:sp>
    </p:spTree>
    <p:extLst>
      <p:ext uri="{BB962C8B-B14F-4D97-AF65-F5344CB8AC3E}">
        <p14:creationId xmlns:p14="http://schemas.microsoft.com/office/powerpoint/2010/main" val="1160296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falta de homogeneidade causa um uso insuficiente da infraestrutura de rede</a:t>
            </a:r>
          </a:p>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21</a:t>
            </a:fld>
            <a:endParaRPr lang="pt-BR"/>
          </a:p>
        </p:txBody>
      </p:sp>
    </p:spTree>
    <p:extLst>
      <p:ext uri="{BB962C8B-B14F-4D97-AF65-F5344CB8AC3E}">
        <p14:creationId xmlns:p14="http://schemas.microsoft.com/office/powerpoint/2010/main" val="1148840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Reforçando a ideia da ecologia urbana</a:t>
            </a:r>
          </a:p>
        </p:txBody>
      </p:sp>
      <p:sp>
        <p:nvSpPr>
          <p:cNvPr id="4" name="Slide Number Placeholder 3"/>
          <p:cNvSpPr>
            <a:spLocks noGrp="1"/>
          </p:cNvSpPr>
          <p:nvPr>
            <p:ph type="sldNum" sz="quarter" idx="5"/>
          </p:nvPr>
        </p:nvSpPr>
        <p:spPr/>
        <p:txBody>
          <a:bodyPr/>
          <a:lstStyle/>
          <a:p>
            <a:fld id="{11A34663-90A1-D846-8898-3C9F8D7E3213}" type="slidenum">
              <a:rPr lang="pt-BR" smtClean="0"/>
              <a:t>22</a:t>
            </a:fld>
            <a:endParaRPr lang="pt-BR"/>
          </a:p>
        </p:txBody>
      </p:sp>
    </p:spTree>
    <p:extLst>
      <p:ext uri="{BB962C8B-B14F-4D97-AF65-F5344CB8AC3E}">
        <p14:creationId xmlns:p14="http://schemas.microsoft.com/office/powerpoint/2010/main" val="2451468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[08:48]</a:t>
            </a:r>
          </a:p>
          <a:p>
            <a:endParaRPr lang="pt-BR" dirty="0"/>
          </a:p>
          <a:p>
            <a:r>
              <a:rPr lang="pt-BR" dirty="0"/>
              <a:t>A infraestrutura chega ao seu limite de atendimento antes de ser integralmente ocupada</a:t>
            </a:r>
          </a:p>
        </p:txBody>
      </p:sp>
      <p:sp>
        <p:nvSpPr>
          <p:cNvPr id="4" name="Slide Number Placeholder 3"/>
          <p:cNvSpPr>
            <a:spLocks noGrp="1"/>
          </p:cNvSpPr>
          <p:nvPr>
            <p:ph type="sldNum" sz="quarter" idx="5"/>
          </p:nvPr>
        </p:nvSpPr>
        <p:spPr/>
        <p:txBody>
          <a:bodyPr/>
          <a:lstStyle/>
          <a:p>
            <a:fld id="{11A34663-90A1-D846-8898-3C9F8D7E3213}" type="slidenum">
              <a:rPr lang="pt-BR" smtClean="0"/>
              <a:t>23</a:t>
            </a:fld>
            <a:endParaRPr lang="pt-BR"/>
          </a:p>
        </p:txBody>
      </p:sp>
    </p:spTree>
    <p:extLst>
      <p:ext uri="{BB962C8B-B14F-4D97-AF65-F5344CB8AC3E}">
        <p14:creationId xmlns:p14="http://schemas.microsoft.com/office/powerpoint/2010/main" val="2355468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24</a:t>
            </a:fld>
            <a:endParaRPr lang="pt-BR"/>
          </a:p>
        </p:txBody>
      </p:sp>
    </p:spTree>
    <p:extLst>
      <p:ext uri="{BB962C8B-B14F-4D97-AF65-F5344CB8AC3E}">
        <p14:creationId xmlns:p14="http://schemas.microsoft.com/office/powerpoint/2010/main" val="1250736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[09:36]</a:t>
            </a:r>
          </a:p>
        </p:txBody>
      </p:sp>
      <p:sp>
        <p:nvSpPr>
          <p:cNvPr id="4" name="Slide Number Placeholder 3"/>
          <p:cNvSpPr>
            <a:spLocks noGrp="1"/>
          </p:cNvSpPr>
          <p:nvPr>
            <p:ph type="sldNum" sz="quarter" idx="5"/>
          </p:nvPr>
        </p:nvSpPr>
        <p:spPr/>
        <p:txBody>
          <a:bodyPr/>
          <a:lstStyle/>
          <a:p>
            <a:fld id="{11A34663-90A1-D846-8898-3C9F8D7E3213}" type="slidenum">
              <a:rPr lang="pt-BR" smtClean="0"/>
              <a:t>25</a:t>
            </a:fld>
            <a:endParaRPr lang="pt-BR"/>
          </a:p>
        </p:txBody>
      </p:sp>
    </p:spTree>
    <p:extLst>
      <p:ext uri="{BB962C8B-B14F-4D97-AF65-F5344CB8AC3E}">
        <p14:creationId xmlns:p14="http://schemas.microsoft.com/office/powerpoint/2010/main" val="2507835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Auto correlação do </a:t>
            </a:r>
            <a:r>
              <a:rPr lang="pt-BR" dirty="0" err="1"/>
              <a:t>downlink</a:t>
            </a:r>
            <a:r>
              <a:rPr lang="pt-BR" dirty="0"/>
              <a:t> e do </a:t>
            </a:r>
            <a:r>
              <a:rPr lang="pt-BR" dirty="0" err="1"/>
              <a:t>uplink</a:t>
            </a:r>
            <a:r>
              <a:rPr lang="pt-BR" dirty="0"/>
              <a:t> usando a Auto </a:t>
            </a:r>
            <a:r>
              <a:rPr lang="pt-BR" dirty="0" err="1"/>
              <a:t>Correlation</a:t>
            </a:r>
            <a:r>
              <a:rPr lang="pt-BR" dirty="0"/>
              <a:t> </a:t>
            </a:r>
            <a:r>
              <a:rPr lang="pt-BR" dirty="0" err="1"/>
              <a:t>Function</a:t>
            </a:r>
            <a:r>
              <a:rPr lang="pt-BR" dirty="0"/>
              <a:t> (ACF)</a:t>
            </a:r>
          </a:p>
          <a:p>
            <a:endParaRPr lang="pt-BR" dirty="0"/>
          </a:p>
          <a:p>
            <a:r>
              <a:rPr lang="pt-BR" dirty="0"/>
              <a:t>Picos de autocorrelação em múltiplos de 24h</a:t>
            </a:r>
          </a:p>
        </p:txBody>
      </p:sp>
      <p:sp>
        <p:nvSpPr>
          <p:cNvPr id="4" name="Slide Number Placeholder 3"/>
          <p:cNvSpPr>
            <a:spLocks noGrp="1"/>
          </p:cNvSpPr>
          <p:nvPr>
            <p:ph type="sldNum" sz="quarter" idx="5"/>
          </p:nvPr>
        </p:nvSpPr>
        <p:spPr/>
        <p:txBody>
          <a:bodyPr/>
          <a:lstStyle/>
          <a:p>
            <a:fld id="{11A34663-90A1-D846-8898-3C9F8D7E3213}" type="slidenum">
              <a:rPr lang="pt-BR" smtClean="0"/>
              <a:t>26</a:t>
            </a:fld>
            <a:endParaRPr lang="pt-BR"/>
          </a:p>
        </p:txBody>
      </p:sp>
    </p:spTree>
    <p:extLst>
      <p:ext uri="{BB962C8B-B14F-4D97-AF65-F5344CB8AC3E}">
        <p14:creationId xmlns:p14="http://schemas.microsoft.com/office/powerpoint/2010/main" val="4136605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Correlação espacial</a:t>
            </a:r>
          </a:p>
          <a:p>
            <a:r>
              <a:rPr lang="pt-BR" dirty="0"/>
              <a:t>	Cada torre estava subsequentemente a leste da anterior</a:t>
            </a:r>
          </a:p>
          <a:p>
            <a:r>
              <a:rPr lang="pt-BR" dirty="0"/>
              <a:t>	Parte superior: </a:t>
            </a:r>
            <a:r>
              <a:rPr lang="pt-BR" dirty="0" err="1"/>
              <a:t>uplink</a:t>
            </a:r>
            <a:r>
              <a:rPr lang="pt-BR" dirty="0"/>
              <a:t>; Parte inferior: </a:t>
            </a:r>
            <a:r>
              <a:rPr lang="pt-BR" dirty="0" err="1"/>
              <a:t>downlink</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27</a:t>
            </a:fld>
            <a:endParaRPr lang="pt-BR"/>
          </a:p>
        </p:txBody>
      </p:sp>
    </p:spTree>
    <p:extLst>
      <p:ext uri="{BB962C8B-B14F-4D97-AF65-F5344CB8AC3E}">
        <p14:creationId xmlns:p14="http://schemas.microsoft.com/office/powerpoint/2010/main" val="1390315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modelo possui um arranjo de </a:t>
            </a:r>
            <a:r>
              <a:rPr lang="pt-BR" dirty="0" err="1"/>
              <a:t>autoencoders</a:t>
            </a:r>
            <a:r>
              <a:rPr lang="pt-BR" dirty="0"/>
              <a:t> locais bem como um </a:t>
            </a:r>
            <a:r>
              <a:rPr lang="pt-BR" dirty="0" err="1"/>
              <a:t>autoencoder</a:t>
            </a:r>
            <a:r>
              <a:rPr lang="pt-BR" dirty="0"/>
              <a:t> global</a:t>
            </a:r>
          </a:p>
          <a:p>
            <a:endParaRPr lang="pt-BR" dirty="0"/>
          </a:p>
          <a:p>
            <a:r>
              <a:rPr lang="pt-BR" dirty="0"/>
              <a:t>O </a:t>
            </a:r>
            <a:r>
              <a:rPr lang="pt-BR" dirty="0" err="1"/>
              <a:t>autoencoder</a:t>
            </a:r>
            <a:r>
              <a:rPr lang="pt-BR" dirty="0"/>
              <a:t> global é treinado com base nos </a:t>
            </a:r>
            <a:r>
              <a:rPr lang="pt-BR" dirty="0" err="1"/>
              <a:t>autoencoders</a:t>
            </a:r>
            <a:r>
              <a:rPr lang="pt-BR" dirty="0"/>
              <a:t> locais</a:t>
            </a:r>
          </a:p>
          <a:p>
            <a:endParaRPr lang="pt-BR" dirty="0"/>
          </a:p>
          <a:p>
            <a:r>
              <a:rPr lang="pt-BR" dirty="0"/>
              <a:t>Os arranjos são somados (</a:t>
            </a:r>
            <a:r>
              <a:rPr lang="pt-BR" dirty="0" err="1"/>
              <a:t>append</a:t>
            </a:r>
            <a:r>
              <a:rPr lang="pt-BR" dirty="0"/>
              <a:t>) e inseridos em redes temporais (</a:t>
            </a:r>
            <a:r>
              <a:rPr lang="pt-BR" dirty="0" err="1"/>
              <a:t>LSTMs</a:t>
            </a:r>
            <a:r>
              <a:rPr lang="pt-BR" dirty="0"/>
              <a:t>)</a:t>
            </a:r>
          </a:p>
        </p:txBody>
      </p:sp>
      <p:sp>
        <p:nvSpPr>
          <p:cNvPr id="4" name="Slide Number Placeholder 3"/>
          <p:cNvSpPr>
            <a:spLocks noGrp="1"/>
          </p:cNvSpPr>
          <p:nvPr>
            <p:ph type="sldNum" sz="quarter" idx="5"/>
          </p:nvPr>
        </p:nvSpPr>
        <p:spPr/>
        <p:txBody>
          <a:bodyPr/>
          <a:lstStyle/>
          <a:p>
            <a:fld id="{11A34663-90A1-D846-8898-3C9F8D7E3213}" type="slidenum">
              <a:rPr lang="pt-BR" smtClean="0"/>
              <a:t>28</a:t>
            </a:fld>
            <a:endParaRPr lang="pt-BR"/>
          </a:p>
        </p:txBody>
      </p:sp>
    </p:spTree>
    <p:extLst>
      <p:ext uri="{BB962C8B-B14F-4D97-AF65-F5344CB8AC3E}">
        <p14:creationId xmlns:p14="http://schemas.microsoft.com/office/powerpoint/2010/main" val="174818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Uma comparação da performance em comparação ao número de unidades do LSAE foi feita</a:t>
            </a:r>
          </a:p>
          <a:p>
            <a:endParaRPr lang="pt-BR" dirty="0"/>
          </a:p>
          <a:p>
            <a:r>
              <a:rPr lang="pt-BR" dirty="0"/>
              <a:t>Uma comparação paralela foi feita no trabalho desenvolvido</a:t>
            </a:r>
          </a:p>
        </p:txBody>
      </p:sp>
      <p:sp>
        <p:nvSpPr>
          <p:cNvPr id="4" name="Slide Number Placeholder 3"/>
          <p:cNvSpPr>
            <a:spLocks noGrp="1"/>
          </p:cNvSpPr>
          <p:nvPr>
            <p:ph type="sldNum" sz="quarter" idx="5"/>
          </p:nvPr>
        </p:nvSpPr>
        <p:spPr/>
        <p:txBody>
          <a:bodyPr/>
          <a:lstStyle/>
          <a:p>
            <a:fld id="{11A34663-90A1-D846-8898-3C9F8D7E3213}" type="slidenum">
              <a:rPr lang="pt-BR" smtClean="0"/>
              <a:t>29</a:t>
            </a:fld>
            <a:endParaRPr lang="pt-BR"/>
          </a:p>
        </p:txBody>
      </p:sp>
    </p:spTree>
    <p:extLst>
      <p:ext uri="{BB962C8B-B14F-4D97-AF65-F5344CB8AC3E}">
        <p14:creationId xmlns:p14="http://schemas.microsoft.com/office/powerpoint/2010/main" val="1927498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o Ericsson </a:t>
            </a:r>
            <a:r>
              <a:rPr lang="pt-BR" dirty="0" err="1"/>
              <a:t>Mobility</a:t>
            </a:r>
            <a:r>
              <a:rPr lang="pt-BR" dirty="0"/>
              <a:t> </a:t>
            </a:r>
            <a:r>
              <a:rPr lang="pt-BR" dirty="0" err="1"/>
              <a:t>Report</a:t>
            </a:r>
            <a:r>
              <a:rPr lang="pt-BR" dirty="0"/>
              <a:t> de Novembro de 2022</a:t>
            </a:r>
          </a:p>
        </p:txBody>
      </p:sp>
      <p:sp>
        <p:nvSpPr>
          <p:cNvPr id="4" name="Slide Number Placeholder 3"/>
          <p:cNvSpPr>
            <a:spLocks noGrp="1"/>
          </p:cNvSpPr>
          <p:nvPr>
            <p:ph type="sldNum" sz="quarter" idx="5"/>
          </p:nvPr>
        </p:nvSpPr>
        <p:spPr/>
        <p:txBody>
          <a:bodyPr/>
          <a:lstStyle/>
          <a:p>
            <a:fld id="{11A34663-90A1-D846-8898-3C9F8D7E3213}" type="slidenum">
              <a:rPr lang="pt-BR" smtClean="0"/>
              <a:t>3</a:t>
            </a:fld>
            <a:endParaRPr lang="pt-BR"/>
          </a:p>
        </p:txBody>
      </p:sp>
    </p:spTree>
    <p:extLst>
      <p:ext uri="{BB962C8B-B14F-4D97-AF65-F5344CB8AC3E}">
        <p14:creationId xmlns:p14="http://schemas.microsoft.com/office/powerpoint/2010/main" val="1247514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[11:36]</a:t>
            </a:r>
          </a:p>
          <a:p>
            <a:endParaRPr lang="pt-BR" dirty="0"/>
          </a:p>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30</a:t>
            </a:fld>
            <a:endParaRPr lang="pt-BR"/>
          </a:p>
        </p:txBody>
      </p:sp>
    </p:spTree>
    <p:extLst>
      <p:ext uri="{BB962C8B-B14F-4D97-AF65-F5344CB8AC3E}">
        <p14:creationId xmlns:p14="http://schemas.microsoft.com/office/powerpoint/2010/main" val="3003556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Conforme visto, regiões de transporte apresentam tráfego com alta mobilidade</a:t>
            </a:r>
          </a:p>
        </p:txBody>
      </p:sp>
      <p:sp>
        <p:nvSpPr>
          <p:cNvPr id="4" name="Slide Number Placeholder 3"/>
          <p:cNvSpPr>
            <a:spLocks noGrp="1"/>
          </p:cNvSpPr>
          <p:nvPr>
            <p:ph type="sldNum" sz="quarter" idx="5"/>
          </p:nvPr>
        </p:nvSpPr>
        <p:spPr/>
        <p:txBody>
          <a:bodyPr/>
          <a:lstStyle/>
          <a:p>
            <a:fld id="{11A34663-90A1-D846-8898-3C9F8D7E3213}" type="slidenum">
              <a:rPr lang="pt-BR" smtClean="0"/>
              <a:t>31</a:t>
            </a:fld>
            <a:endParaRPr lang="pt-BR"/>
          </a:p>
        </p:txBody>
      </p:sp>
    </p:spTree>
    <p:extLst>
      <p:ext uri="{BB962C8B-B14F-4D97-AF65-F5344CB8AC3E}">
        <p14:creationId xmlns:p14="http://schemas.microsoft.com/office/powerpoint/2010/main" val="18784783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32</a:t>
            </a:fld>
            <a:endParaRPr lang="pt-BR"/>
          </a:p>
        </p:txBody>
      </p:sp>
    </p:spTree>
    <p:extLst>
      <p:ext uri="{BB962C8B-B14F-4D97-AF65-F5344CB8AC3E}">
        <p14:creationId xmlns:p14="http://schemas.microsoft.com/office/powerpoint/2010/main" val="4098899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33</a:t>
            </a:fld>
            <a:endParaRPr lang="pt-BR"/>
          </a:p>
        </p:txBody>
      </p:sp>
    </p:spTree>
    <p:extLst>
      <p:ext uri="{BB962C8B-B14F-4D97-AF65-F5344CB8AC3E}">
        <p14:creationId xmlns:p14="http://schemas.microsoft.com/office/powerpoint/2010/main" val="3352291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[13:12]</a:t>
            </a:r>
          </a:p>
          <a:p>
            <a:endParaRPr lang="pt-BR" dirty="0"/>
          </a:p>
          <a:p>
            <a:r>
              <a:rPr lang="pt-BR" dirty="0"/>
              <a:t>Fazendo um copilado dos principais métodos e disponibilidade de dados e código fonte</a:t>
            </a:r>
          </a:p>
          <a:p>
            <a:endParaRPr lang="pt-BR" dirty="0"/>
          </a:p>
          <a:p>
            <a:r>
              <a:rPr lang="pt-BR" dirty="0"/>
              <a:t>Cada um considera métodos de modelagem diferentes</a:t>
            </a:r>
          </a:p>
        </p:txBody>
      </p:sp>
      <p:sp>
        <p:nvSpPr>
          <p:cNvPr id="4" name="Slide Number Placeholder 3"/>
          <p:cNvSpPr>
            <a:spLocks noGrp="1"/>
          </p:cNvSpPr>
          <p:nvPr>
            <p:ph type="sldNum" sz="quarter" idx="5"/>
          </p:nvPr>
        </p:nvSpPr>
        <p:spPr/>
        <p:txBody>
          <a:bodyPr/>
          <a:lstStyle/>
          <a:p>
            <a:fld id="{11A34663-90A1-D846-8898-3C9F8D7E3213}" type="slidenum">
              <a:rPr lang="pt-BR" smtClean="0"/>
              <a:t>34</a:t>
            </a:fld>
            <a:endParaRPr lang="pt-BR"/>
          </a:p>
        </p:txBody>
      </p:sp>
    </p:spTree>
    <p:extLst>
      <p:ext uri="{BB962C8B-B14F-4D97-AF65-F5344CB8AC3E}">
        <p14:creationId xmlns:p14="http://schemas.microsoft.com/office/powerpoint/2010/main" val="4179276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Amarrando com as principais técnicas do nosso trabalho</a:t>
            </a:r>
          </a:p>
          <a:p>
            <a:endParaRPr lang="pt-BR" dirty="0"/>
          </a:p>
          <a:p>
            <a:r>
              <a:rPr lang="pt-BR" dirty="0"/>
              <a:t>Importante frisar que os dados não são disponíveis publicamente, bem como os códigos fontes para validação em outros cenários</a:t>
            </a:r>
          </a:p>
        </p:txBody>
      </p:sp>
      <p:sp>
        <p:nvSpPr>
          <p:cNvPr id="4" name="Slide Number Placeholder 3"/>
          <p:cNvSpPr>
            <a:spLocks noGrp="1"/>
          </p:cNvSpPr>
          <p:nvPr>
            <p:ph type="sldNum" sz="quarter" idx="5"/>
          </p:nvPr>
        </p:nvSpPr>
        <p:spPr/>
        <p:txBody>
          <a:bodyPr/>
          <a:lstStyle/>
          <a:p>
            <a:fld id="{11A34663-90A1-D846-8898-3C9F8D7E3213}" type="slidenum">
              <a:rPr lang="pt-BR" smtClean="0"/>
              <a:t>35</a:t>
            </a:fld>
            <a:endParaRPr lang="pt-BR"/>
          </a:p>
        </p:txBody>
      </p:sp>
    </p:spTree>
    <p:extLst>
      <p:ext uri="{BB962C8B-B14F-4D97-AF65-F5344CB8AC3E}">
        <p14:creationId xmlns:p14="http://schemas.microsoft.com/office/powerpoint/2010/main" val="1837070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[14:00]</a:t>
            </a:r>
          </a:p>
        </p:txBody>
      </p:sp>
      <p:sp>
        <p:nvSpPr>
          <p:cNvPr id="4" name="Slide Number Placeholder 3"/>
          <p:cNvSpPr>
            <a:spLocks noGrp="1"/>
          </p:cNvSpPr>
          <p:nvPr>
            <p:ph type="sldNum" sz="quarter" idx="5"/>
          </p:nvPr>
        </p:nvSpPr>
        <p:spPr/>
        <p:txBody>
          <a:bodyPr/>
          <a:lstStyle/>
          <a:p>
            <a:fld id="{11A34663-90A1-D846-8898-3C9F8D7E3213}" type="slidenum">
              <a:rPr lang="pt-BR" smtClean="0"/>
              <a:t>36</a:t>
            </a:fld>
            <a:endParaRPr lang="pt-BR"/>
          </a:p>
        </p:txBody>
      </p:sp>
    </p:spTree>
    <p:extLst>
      <p:ext uri="{BB962C8B-B14F-4D97-AF65-F5344CB8AC3E}">
        <p14:creationId xmlns:p14="http://schemas.microsoft.com/office/powerpoint/2010/main" val="3439418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[14:24]</a:t>
            </a:r>
          </a:p>
          <a:p>
            <a:pPr marL="0" indent="0">
              <a:buFontTx/>
              <a:buNone/>
            </a:pPr>
            <a:endParaRPr lang="pt-BR" dirty="0"/>
          </a:p>
          <a:p>
            <a:pPr marL="0" indent="0">
              <a:buFontTx/>
              <a:buNone/>
            </a:pPr>
            <a:r>
              <a:rPr lang="pt-BR" dirty="0"/>
              <a:t>Treinar uma rede neural = adaptar os pesos para minimizar o erro e=|y – y^|</a:t>
            </a:r>
          </a:p>
          <a:p>
            <a:pPr marL="0" indent="0">
              <a:buFontTx/>
              <a:buNone/>
            </a:pPr>
            <a:endParaRPr lang="pt-BR" dirty="0"/>
          </a:p>
          <a:p>
            <a:pPr marL="0" indent="0">
              <a:buFontTx/>
              <a:buNone/>
            </a:pPr>
            <a:r>
              <a:rPr lang="pt-BR" dirty="0" err="1"/>
              <a:t>Backpropagation</a:t>
            </a:r>
            <a:r>
              <a:rPr lang="pt-BR" dirty="0"/>
              <a:t>: uma forma de treinar a rede neural; amarra o erro a variação dos pesos</a:t>
            </a:r>
          </a:p>
        </p:txBody>
      </p:sp>
      <p:sp>
        <p:nvSpPr>
          <p:cNvPr id="4" name="Slide Number Placeholder 3"/>
          <p:cNvSpPr>
            <a:spLocks noGrp="1"/>
          </p:cNvSpPr>
          <p:nvPr>
            <p:ph type="sldNum" sz="quarter" idx="5"/>
          </p:nvPr>
        </p:nvSpPr>
        <p:spPr/>
        <p:txBody>
          <a:bodyPr/>
          <a:lstStyle/>
          <a:p>
            <a:fld id="{11A34663-90A1-D846-8898-3C9F8D7E3213}" type="slidenum">
              <a:rPr lang="pt-BR" smtClean="0"/>
              <a:t>37</a:t>
            </a:fld>
            <a:endParaRPr lang="pt-BR"/>
          </a:p>
        </p:txBody>
      </p:sp>
    </p:spTree>
    <p:extLst>
      <p:ext uri="{BB962C8B-B14F-4D97-AF65-F5344CB8AC3E}">
        <p14:creationId xmlns:p14="http://schemas.microsoft.com/office/powerpoint/2010/main" val="86399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[14:48]</a:t>
            </a:r>
          </a:p>
        </p:txBody>
      </p:sp>
      <p:sp>
        <p:nvSpPr>
          <p:cNvPr id="4" name="Slide Number Placeholder 3"/>
          <p:cNvSpPr>
            <a:spLocks noGrp="1"/>
          </p:cNvSpPr>
          <p:nvPr>
            <p:ph type="sldNum" sz="quarter" idx="5"/>
          </p:nvPr>
        </p:nvSpPr>
        <p:spPr/>
        <p:txBody>
          <a:bodyPr/>
          <a:lstStyle/>
          <a:p>
            <a:fld id="{11A34663-90A1-D846-8898-3C9F8D7E3213}" type="slidenum">
              <a:rPr lang="pt-BR" smtClean="0"/>
              <a:t>38</a:t>
            </a:fld>
            <a:endParaRPr lang="pt-BR"/>
          </a:p>
        </p:txBody>
      </p:sp>
    </p:spTree>
    <p:extLst>
      <p:ext uri="{BB962C8B-B14F-4D97-AF65-F5344CB8AC3E}">
        <p14:creationId xmlns:p14="http://schemas.microsoft.com/office/powerpoint/2010/main" val="19527888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[15:12]</a:t>
            </a:r>
          </a:p>
          <a:p>
            <a:pPr marL="0" indent="0">
              <a:buFontTx/>
              <a:buNone/>
            </a:pPr>
            <a:endParaRPr lang="pt-BR" dirty="0"/>
          </a:p>
          <a:p>
            <a:pPr marL="0" indent="0">
              <a:buFontTx/>
              <a:buNone/>
            </a:pPr>
            <a:r>
              <a:rPr lang="pt-BR" dirty="0"/>
              <a:t>A redução da dimensionalidade visa minimizar a perda de performance retirando as características menos relacionadas ao alvo</a:t>
            </a:r>
          </a:p>
          <a:p>
            <a:pPr marL="0" indent="0">
              <a:buFontTx/>
              <a:buNone/>
            </a:pPr>
            <a:r>
              <a:rPr lang="pt-BR" dirty="0"/>
              <a:t>	Menos custos computacionais</a:t>
            </a:r>
          </a:p>
          <a:p>
            <a:pPr marL="0" indent="0">
              <a:buFontTx/>
              <a:buNone/>
            </a:pPr>
            <a:r>
              <a:rPr lang="pt-BR" dirty="0"/>
              <a:t>	Menos ruído</a:t>
            </a:r>
          </a:p>
          <a:p>
            <a:pPr marL="0" indent="0">
              <a:buFontTx/>
              <a:buNone/>
            </a:pPr>
            <a:endParaRPr lang="pt-BR" dirty="0"/>
          </a:p>
          <a:p>
            <a:r>
              <a:rPr lang="pt-BR" dirty="0" err="1"/>
              <a:t>Feature</a:t>
            </a:r>
            <a:r>
              <a:rPr lang="pt-BR" dirty="0"/>
              <a:t> </a:t>
            </a:r>
            <a:r>
              <a:rPr lang="pt-BR" dirty="0" err="1"/>
              <a:t>seletion</a:t>
            </a:r>
            <a:endParaRPr lang="pt-BR" dirty="0"/>
          </a:p>
          <a:p>
            <a:pPr marL="171450" indent="-171450">
              <a:buFontTx/>
              <a:buChar char="-"/>
            </a:pPr>
            <a:r>
              <a:rPr lang="pt-BR" dirty="0"/>
              <a:t>Pearson: o quão duas variáveis são relacionadas</a:t>
            </a:r>
          </a:p>
          <a:p>
            <a:pPr marL="171450" indent="-171450">
              <a:buFontTx/>
              <a:buChar char="-"/>
            </a:pPr>
            <a:r>
              <a:rPr lang="pt-BR" dirty="0" err="1"/>
              <a:t>F-test</a:t>
            </a:r>
            <a:r>
              <a:rPr lang="pt-BR" dirty="0"/>
              <a:t>: quão da variação de uma variável dependente pode ser explicada pela variação de uma outra variável</a:t>
            </a:r>
          </a:p>
          <a:p>
            <a:pPr marL="171450" indent="-171450">
              <a:buFontTx/>
              <a:buChar char="-"/>
            </a:pPr>
            <a:r>
              <a:rPr lang="pt-BR" dirty="0"/>
              <a:t>Moore: todos os hubs de transporte em uma distância de </a:t>
            </a:r>
            <a:r>
              <a:rPr lang="pt-BR" dirty="0" err="1"/>
              <a:t>moore</a:t>
            </a:r>
            <a:r>
              <a:rPr lang="pt-BR" dirty="0"/>
              <a:t> máxima de 20 unidades</a:t>
            </a:r>
          </a:p>
          <a:p>
            <a:pPr marL="0" indent="0">
              <a:buFontTx/>
              <a:buNone/>
            </a:pPr>
            <a:endParaRPr lang="pt-BR" dirty="0"/>
          </a:p>
          <a:p>
            <a:pPr marL="0" indent="0">
              <a:buFontTx/>
              <a:buNone/>
            </a:pPr>
            <a:endParaRPr lang="pt-BR" dirty="0"/>
          </a:p>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39</a:t>
            </a:fld>
            <a:endParaRPr lang="pt-BR"/>
          </a:p>
        </p:txBody>
      </p:sp>
    </p:spTree>
    <p:extLst>
      <p:ext uri="{BB962C8B-B14F-4D97-AF65-F5344CB8AC3E}">
        <p14:creationId xmlns:p14="http://schemas.microsoft.com/office/powerpoint/2010/main" val="2505636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[01:36]</a:t>
            </a:r>
          </a:p>
          <a:p>
            <a:endParaRPr lang="pt-BR" dirty="0"/>
          </a:p>
          <a:p>
            <a:r>
              <a:rPr lang="pt-BR" dirty="0"/>
              <a:t>Dentre as várias características modernas do 5G, destacamos:</a:t>
            </a:r>
          </a:p>
          <a:p>
            <a:endParaRPr lang="pt-BR" dirty="0"/>
          </a:p>
          <a:p>
            <a:r>
              <a:rPr lang="pt-BR" dirty="0"/>
              <a:t>NFV: topologia usando cloud e/ou </a:t>
            </a:r>
            <a:r>
              <a:rPr lang="pt-BR" dirty="0" err="1"/>
              <a:t>edge</a:t>
            </a:r>
            <a:endParaRPr lang="pt-BR" dirty="0"/>
          </a:p>
          <a:p>
            <a:r>
              <a:rPr lang="pt-BR" dirty="0"/>
              <a:t>Estruturas com a capacidade que necessitam, economizando recursos</a:t>
            </a:r>
          </a:p>
          <a:p>
            <a:r>
              <a:rPr lang="pt-BR" dirty="0"/>
              <a:t>Vai passar a ter gerenciamento de rede unificado</a:t>
            </a:r>
          </a:p>
          <a:p>
            <a:endParaRPr lang="pt-BR" dirty="0"/>
          </a:p>
          <a:p>
            <a:r>
              <a:rPr lang="pt-BR" dirty="0"/>
              <a:t>IA e Cloud </a:t>
            </a:r>
            <a:r>
              <a:rPr lang="pt-BR" dirty="0" err="1"/>
              <a:t>Optimization</a:t>
            </a:r>
            <a:r>
              <a:rPr lang="pt-BR" dirty="0"/>
              <a:t> são os principais tópicos deste trabalho</a:t>
            </a:r>
          </a:p>
        </p:txBody>
      </p:sp>
      <p:sp>
        <p:nvSpPr>
          <p:cNvPr id="4" name="Slide Number Placeholder 3"/>
          <p:cNvSpPr>
            <a:spLocks noGrp="1"/>
          </p:cNvSpPr>
          <p:nvPr>
            <p:ph type="sldNum" sz="quarter" idx="5"/>
          </p:nvPr>
        </p:nvSpPr>
        <p:spPr/>
        <p:txBody>
          <a:bodyPr/>
          <a:lstStyle/>
          <a:p>
            <a:fld id="{11A34663-90A1-D846-8898-3C9F8D7E3213}" type="slidenum">
              <a:rPr lang="pt-BR" smtClean="0"/>
              <a:t>4</a:t>
            </a:fld>
            <a:endParaRPr lang="pt-BR"/>
          </a:p>
        </p:txBody>
      </p:sp>
    </p:spTree>
    <p:extLst>
      <p:ext uri="{BB962C8B-B14F-4D97-AF65-F5344CB8AC3E}">
        <p14:creationId xmlns:p14="http://schemas.microsoft.com/office/powerpoint/2010/main" val="3123105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[15:36]</a:t>
            </a:r>
          </a:p>
        </p:txBody>
      </p:sp>
      <p:sp>
        <p:nvSpPr>
          <p:cNvPr id="4" name="Slide Number Placeholder 3"/>
          <p:cNvSpPr>
            <a:spLocks noGrp="1"/>
          </p:cNvSpPr>
          <p:nvPr>
            <p:ph type="sldNum" sz="quarter" idx="5"/>
          </p:nvPr>
        </p:nvSpPr>
        <p:spPr/>
        <p:txBody>
          <a:bodyPr/>
          <a:lstStyle/>
          <a:p>
            <a:fld id="{11A34663-90A1-D846-8898-3C9F8D7E3213}" type="slidenum">
              <a:rPr lang="pt-BR" smtClean="0"/>
              <a:t>40</a:t>
            </a:fld>
            <a:endParaRPr lang="pt-BR"/>
          </a:p>
        </p:txBody>
      </p:sp>
    </p:spTree>
    <p:extLst>
      <p:ext uri="{BB962C8B-B14F-4D97-AF65-F5344CB8AC3E}">
        <p14:creationId xmlns:p14="http://schemas.microsoft.com/office/powerpoint/2010/main" val="4018801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[16:00]</a:t>
            </a:r>
          </a:p>
          <a:p>
            <a:endParaRPr lang="pt-BR" dirty="0"/>
          </a:p>
          <a:p>
            <a:r>
              <a:rPr lang="pt-BR" dirty="0"/>
              <a:t>Serviços baseados em hardware proprietário, tais como:</a:t>
            </a:r>
          </a:p>
          <a:p>
            <a:pPr marL="171450" indent="-171450">
              <a:buFontTx/>
              <a:buChar char="-"/>
            </a:pPr>
            <a:r>
              <a:rPr lang="pt-BR" dirty="0"/>
              <a:t>IDS</a:t>
            </a:r>
          </a:p>
          <a:p>
            <a:pPr marL="171450" indent="-171450">
              <a:buFontTx/>
              <a:buChar char="-"/>
            </a:pPr>
            <a:r>
              <a:rPr lang="pt-BR" dirty="0"/>
              <a:t>Proxy</a:t>
            </a:r>
          </a:p>
          <a:p>
            <a:pPr marL="171450" indent="-171450">
              <a:buFontTx/>
              <a:buChar char="-"/>
            </a:pPr>
            <a:r>
              <a:rPr lang="pt-BR" dirty="0"/>
              <a:t>Criptografia</a:t>
            </a:r>
          </a:p>
          <a:p>
            <a:pPr marL="171450" indent="-171450">
              <a:buFontTx/>
              <a:buChar char="-"/>
            </a:pPr>
            <a:r>
              <a:rPr lang="pt-BR" dirty="0"/>
              <a:t>Monitoramento de rede</a:t>
            </a:r>
          </a:p>
          <a:p>
            <a:pPr marL="171450" indent="-171450">
              <a:buFontTx/>
              <a:buChar char="-"/>
            </a:pPr>
            <a:endParaRPr lang="pt-BR" dirty="0"/>
          </a:p>
          <a:p>
            <a:pPr marL="0" indent="0">
              <a:buFontTx/>
              <a:buNone/>
            </a:pPr>
            <a:r>
              <a:rPr lang="pt-BR" dirty="0"/>
              <a:t>Desvantagens</a:t>
            </a:r>
          </a:p>
          <a:p>
            <a:pPr marL="171450" indent="-171450">
              <a:buFontTx/>
              <a:buChar char="-"/>
            </a:pPr>
            <a:r>
              <a:rPr lang="pt-BR" dirty="0"/>
              <a:t>Ciclo de aquisição -&gt; treinamento -&gt; </a:t>
            </a:r>
            <a:r>
              <a:rPr lang="pt-BR" dirty="0" err="1"/>
              <a:t>deploy</a:t>
            </a:r>
            <a:r>
              <a:rPr lang="pt-BR" dirty="0"/>
              <a:t> custosos e rápidos</a:t>
            </a:r>
          </a:p>
          <a:p>
            <a:pPr marL="171450" indent="-171450">
              <a:buFontTx/>
              <a:buChar char="-"/>
            </a:pPr>
            <a:r>
              <a:rPr lang="pt-BR" dirty="0"/>
              <a:t>Sistema estático</a:t>
            </a:r>
          </a:p>
          <a:p>
            <a:pPr marL="171450" indent="-171450">
              <a:buFontTx/>
              <a:buChar char="-"/>
            </a:pPr>
            <a:r>
              <a:rPr lang="pt-BR" dirty="0"/>
              <a:t>Não escalável</a:t>
            </a:r>
          </a:p>
          <a:p>
            <a:pPr marL="171450" indent="-171450">
              <a:buFontTx/>
              <a:buChar char="-"/>
            </a:pPr>
            <a:r>
              <a:rPr lang="pt-BR" dirty="0"/>
              <a:t>Dependente do fornecedor</a:t>
            </a:r>
          </a:p>
          <a:p>
            <a:pPr marL="171450" indent="-171450">
              <a:buFontTx/>
              <a:buChar char="-"/>
            </a:pPr>
            <a:r>
              <a:rPr lang="pt-BR" dirty="0"/>
              <a:t>Padrões fechados</a:t>
            </a:r>
          </a:p>
        </p:txBody>
      </p:sp>
      <p:sp>
        <p:nvSpPr>
          <p:cNvPr id="4" name="Slide Number Placeholder 3"/>
          <p:cNvSpPr>
            <a:spLocks noGrp="1"/>
          </p:cNvSpPr>
          <p:nvPr>
            <p:ph type="sldNum" sz="quarter" idx="5"/>
          </p:nvPr>
        </p:nvSpPr>
        <p:spPr/>
        <p:txBody>
          <a:bodyPr/>
          <a:lstStyle/>
          <a:p>
            <a:fld id="{11A34663-90A1-D846-8898-3C9F8D7E3213}" type="slidenum">
              <a:rPr lang="pt-BR" smtClean="0"/>
              <a:t>41</a:t>
            </a:fld>
            <a:endParaRPr lang="pt-BR"/>
          </a:p>
        </p:txBody>
      </p:sp>
    </p:spTree>
    <p:extLst>
      <p:ext uri="{BB962C8B-B14F-4D97-AF65-F5344CB8AC3E}">
        <p14:creationId xmlns:p14="http://schemas.microsoft.com/office/powerpoint/2010/main" val="3986155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Desvantagens</a:t>
            </a:r>
          </a:p>
          <a:p>
            <a:pPr marL="171450" indent="-171450">
              <a:buFontTx/>
              <a:buChar char="-"/>
            </a:pPr>
            <a:r>
              <a:rPr lang="pt-BR" dirty="0"/>
              <a:t>Ciclo de aquisição -&gt; treinamento -&gt; </a:t>
            </a:r>
            <a:r>
              <a:rPr lang="pt-BR" dirty="0" err="1"/>
              <a:t>deploy</a:t>
            </a:r>
            <a:r>
              <a:rPr lang="pt-BR" dirty="0"/>
              <a:t> custosos e rápidos</a:t>
            </a:r>
          </a:p>
          <a:p>
            <a:pPr marL="171450" indent="-171450">
              <a:buFontTx/>
              <a:buChar char="-"/>
            </a:pPr>
            <a:r>
              <a:rPr lang="pt-BR" dirty="0"/>
              <a:t>Sistema estático</a:t>
            </a:r>
          </a:p>
          <a:p>
            <a:pPr marL="171450" indent="-171450">
              <a:buFontTx/>
              <a:buChar char="-"/>
            </a:pPr>
            <a:r>
              <a:rPr lang="pt-BR" dirty="0"/>
              <a:t>Não escalável</a:t>
            </a:r>
          </a:p>
          <a:p>
            <a:pPr marL="171450" indent="-171450">
              <a:buFontTx/>
              <a:buChar char="-"/>
            </a:pPr>
            <a:r>
              <a:rPr lang="pt-BR" dirty="0"/>
              <a:t>Dependente do fornecedor</a:t>
            </a:r>
          </a:p>
          <a:p>
            <a:pPr marL="171450" indent="-171450">
              <a:buFontTx/>
              <a:buChar char="-"/>
            </a:pPr>
            <a:r>
              <a:rPr lang="pt-BR" dirty="0"/>
              <a:t>Padrões fechados</a:t>
            </a:r>
          </a:p>
          <a:p>
            <a:endParaRPr lang="pt-BR" dirty="0"/>
          </a:p>
          <a:p>
            <a:r>
              <a:rPr lang="pt-BR" dirty="0"/>
              <a:t>NFV</a:t>
            </a:r>
          </a:p>
          <a:p>
            <a:r>
              <a:rPr lang="pt-BR" dirty="0"/>
              <a:t>	Hardware </a:t>
            </a:r>
            <a:r>
              <a:rPr lang="pt-BR" dirty="0" err="1"/>
              <a:t>middleboxes</a:t>
            </a:r>
            <a:r>
              <a:rPr lang="pt-BR" dirty="0"/>
              <a:t> -&gt; VNF</a:t>
            </a:r>
          </a:p>
        </p:txBody>
      </p:sp>
      <p:sp>
        <p:nvSpPr>
          <p:cNvPr id="4" name="Slide Number Placeholder 3"/>
          <p:cNvSpPr>
            <a:spLocks noGrp="1"/>
          </p:cNvSpPr>
          <p:nvPr>
            <p:ph type="sldNum" sz="quarter" idx="5"/>
          </p:nvPr>
        </p:nvSpPr>
        <p:spPr/>
        <p:txBody>
          <a:bodyPr/>
          <a:lstStyle/>
          <a:p>
            <a:fld id="{11A34663-90A1-D846-8898-3C9F8D7E3213}" type="slidenum">
              <a:rPr lang="pt-BR" smtClean="0"/>
              <a:t>42</a:t>
            </a:fld>
            <a:endParaRPr lang="pt-BR"/>
          </a:p>
        </p:txBody>
      </p:sp>
    </p:spTree>
    <p:extLst>
      <p:ext uri="{BB962C8B-B14F-4D97-AF65-F5344CB8AC3E}">
        <p14:creationId xmlns:p14="http://schemas.microsoft.com/office/powerpoint/2010/main" val="6969501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Para ajudar o escalonador:</a:t>
            </a:r>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43</a:t>
            </a:fld>
            <a:endParaRPr lang="pt-BR"/>
          </a:p>
        </p:txBody>
      </p:sp>
    </p:spTree>
    <p:extLst>
      <p:ext uri="{BB962C8B-B14F-4D97-AF65-F5344CB8AC3E}">
        <p14:creationId xmlns:p14="http://schemas.microsoft.com/office/powerpoint/2010/main" val="10144787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Alguns pontos de atenção</a:t>
            </a:r>
          </a:p>
          <a:p>
            <a:r>
              <a:rPr lang="pt-BR" dirty="0"/>
              <a:t>- </a:t>
            </a:r>
            <a:r>
              <a:rPr lang="pt-BR" dirty="0" err="1"/>
              <a:t>Latêcia</a:t>
            </a:r>
            <a:r>
              <a:rPr lang="pt-BR" dirty="0"/>
              <a:t> geral de uma cadeia de </a:t>
            </a:r>
            <a:r>
              <a:rPr lang="pt-BR" dirty="0" err="1"/>
              <a:t>middleboxes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44</a:t>
            </a:fld>
            <a:endParaRPr lang="pt-BR"/>
          </a:p>
        </p:txBody>
      </p:sp>
    </p:spTree>
    <p:extLst>
      <p:ext uri="{BB962C8B-B14F-4D97-AF65-F5344CB8AC3E}">
        <p14:creationId xmlns:p14="http://schemas.microsoft.com/office/powerpoint/2010/main" val="36246750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45</a:t>
            </a:fld>
            <a:endParaRPr lang="pt-BR"/>
          </a:p>
        </p:txBody>
      </p:sp>
    </p:spTree>
    <p:extLst>
      <p:ext uri="{BB962C8B-B14F-4D97-AF65-F5344CB8AC3E}">
        <p14:creationId xmlns:p14="http://schemas.microsoft.com/office/powerpoint/2010/main" val="37383511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46</a:t>
            </a:fld>
            <a:endParaRPr lang="pt-BR"/>
          </a:p>
        </p:txBody>
      </p:sp>
    </p:spTree>
    <p:extLst>
      <p:ext uri="{BB962C8B-B14F-4D97-AF65-F5344CB8AC3E}">
        <p14:creationId xmlns:p14="http://schemas.microsoft.com/office/powerpoint/2010/main" val="40447699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[18:24]</a:t>
            </a:r>
          </a:p>
          <a:p>
            <a:endParaRPr lang="pt-BR" dirty="0"/>
          </a:p>
          <a:p>
            <a:r>
              <a:rPr lang="pt-BR" dirty="0"/>
              <a:t>NWDAF é uma interface padrão do 5G</a:t>
            </a:r>
          </a:p>
          <a:p>
            <a:pPr marL="171450" indent="-171450">
              <a:buFontTx/>
              <a:buChar char="-"/>
            </a:pPr>
            <a:r>
              <a:rPr lang="pt-BR" dirty="0"/>
              <a:t>Pode se comunicar com a camada </a:t>
            </a:r>
            <a:r>
              <a:rPr lang="pt-BR" dirty="0" err="1"/>
              <a:t>Policy</a:t>
            </a:r>
            <a:r>
              <a:rPr lang="pt-BR" dirty="0"/>
              <a:t> </a:t>
            </a:r>
            <a:r>
              <a:rPr lang="pt-BR" dirty="0" err="1"/>
              <a:t>Control</a:t>
            </a:r>
            <a:r>
              <a:rPr lang="pt-BR" dirty="0"/>
              <a:t> </a:t>
            </a:r>
            <a:r>
              <a:rPr lang="pt-BR" dirty="0" err="1"/>
              <a:t>Function</a:t>
            </a:r>
            <a:r>
              <a:rPr lang="pt-BR" dirty="0"/>
              <a:t> (PCF)</a:t>
            </a:r>
          </a:p>
          <a:p>
            <a:pPr marL="171450" indent="-171450">
              <a:buFontTx/>
              <a:buChar char="-"/>
            </a:pPr>
            <a:r>
              <a:rPr lang="pt-BR" dirty="0"/>
              <a:t>PCF: camada de gestão de políticas de fatiamento</a:t>
            </a:r>
          </a:p>
        </p:txBody>
      </p:sp>
      <p:sp>
        <p:nvSpPr>
          <p:cNvPr id="4" name="Slide Number Placeholder 3"/>
          <p:cNvSpPr>
            <a:spLocks noGrp="1"/>
          </p:cNvSpPr>
          <p:nvPr>
            <p:ph type="sldNum" sz="quarter" idx="5"/>
          </p:nvPr>
        </p:nvSpPr>
        <p:spPr/>
        <p:txBody>
          <a:bodyPr/>
          <a:lstStyle/>
          <a:p>
            <a:fld id="{11A34663-90A1-D846-8898-3C9F8D7E3213}" type="slidenum">
              <a:rPr lang="pt-BR" smtClean="0"/>
              <a:t>47</a:t>
            </a:fld>
            <a:endParaRPr lang="pt-BR"/>
          </a:p>
        </p:txBody>
      </p:sp>
    </p:spTree>
    <p:extLst>
      <p:ext uri="{BB962C8B-B14F-4D97-AF65-F5344CB8AC3E}">
        <p14:creationId xmlns:p14="http://schemas.microsoft.com/office/powerpoint/2010/main" val="3809013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Armazenado para análises futuras</a:t>
            </a:r>
          </a:p>
        </p:txBody>
      </p:sp>
      <p:sp>
        <p:nvSpPr>
          <p:cNvPr id="4" name="Slide Number Placeholder 3"/>
          <p:cNvSpPr>
            <a:spLocks noGrp="1"/>
          </p:cNvSpPr>
          <p:nvPr>
            <p:ph type="sldNum" sz="quarter" idx="5"/>
          </p:nvPr>
        </p:nvSpPr>
        <p:spPr/>
        <p:txBody>
          <a:bodyPr/>
          <a:lstStyle/>
          <a:p>
            <a:fld id="{11A34663-90A1-D846-8898-3C9F8D7E3213}" type="slidenum">
              <a:rPr lang="pt-BR" smtClean="0"/>
              <a:t>48</a:t>
            </a:fld>
            <a:endParaRPr lang="pt-BR"/>
          </a:p>
        </p:txBody>
      </p:sp>
    </p:spTree>
    <p:extLst>
      <p:ext uri="{BB962C8B-B14F-4D97-AF65-F5344CB8AC3E}">
        <p14:creationId xmlns:p14="http://schemas.microsoft.com/office/powerpoint/2010/main" val="10733320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Bases para registro das predições</a:t>
            </a:r>
          </a:p>
          <a:p>
            <a:endParaRPr lang="pt-BR" dirty="0"/>
          </a:p>
          <a:p>
            <a:r>
              <a:rPr lang="pt-BR" dirty="0" err="1"/>
              <a:t>Nnwdaf_AnalyticsSubscription</a:t>
            </a:r>
            <a:r>
              <a:rPr lang="pt-BR" dirty="0"/>
              <a:t> </a:t>
            </a:r>
            <a:r>
              <a:rPr lang="pt-BR" dirty="0" err="1"/>
              <a:t>service</a:t>
            </a:r>
            <a:endParaRPr lang="pt-BR" dirty="0"/>
          </a:p>
          <a:p>
            <a:r>
              <a:rPr lang="pt-BR" dirty="0"/>
              <a:t>- Serviço Publisher-</a:t>
            </a:r>
            <a:r>
              <a:rPr lang="pt-BR" dirty="0" err="1"/>
              <a:t>subscriber</a:t>
            </a:r>
            <a:endParaRPr lang="pt-BR" dirty="0"/>
          </a:p>
          <a:p>
            <a:r>
              <a:rPr lang="pt-BR" dirty="0"/>
              <a:t>- Uso interno no core 5G</a:t>
            </a:r>
          </a:p>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49</a:t>
            </a:fld>
            <a:endParaRPr lang="pt-BR"/>
          </a:p>
        </p:txBody>
      </p:sp>
    </p:spTree>
    <p:extLst>
      <p:ext uri="{BB962C8B-B14F-4D97-AF65-F5344CB8AC3E}">
        <p14:creationId xmlns:p14="http://schemas.microsoft.com/office/powerpoint/2010/main" val="941013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[02:00]</a:t>
            </a:r>
          </a:p>
          <a:p>
            <a:endParaRPr lang="pt-BR" dirty="0"/>
          </a:p>
          <a:p>
            <a:r>
              <a:rPr lang="pt-BR" dirty="0"/>
              <a:t>Modelos de IA</a:t>
            </a:r>
          </a:p>
          <a:p>
            <a:r>
              <a:rPr lang="pt-BR" dirty="0"/>
              <a:t>	Dependem de dados históricos</a:t>
            </a:r>
          </a:p>
          <a:p>
            <a:r>
              <a:rPr lang="pt-BR" dirty="0"/>
              <a:t>	Menos complexos: implementação de um alocador de potência menos complexo que o </a:t>
            </a:r>
            <a:r>
              <a:rPr lang="pt-BR" dirty="0" err="1"/>
              <a:t>Weighted</a:t>
            </a:r>
            <a:r>
              <a:rPr lang="pt-BR" dirty="0"/>
              <a:t> </a:t>
            </a:r>
            <a:r>
              <a:rPr lang="pt-BR" dirty="0" err="1"/>
              <a:t>Minimum</a:t>
            </a:r>
            <a:r>
              <a:rPr lang="pt-BR" dirty="0"/>
              <a:t> </a:t>
            </a:r>
            <a:r>
              <a:rPr lang="pt-BR" dirty="0" err="1"/>
              <a:t>Mean</a:t>
            </a:r>
            <a:r>
              <a:rPr lang="pt-BR" dirty="0"/>
              <a:t>-Square </a:t>
            </a:r>
            <a:r>
              <a:rPr lang="pt-BR" dirty="0" err="1"/>
              <a:t>Error</a:t>
            </a:r>
            <a:r>
              <a:rPr lang="pt-BR" dirty="0"/>
              <a:t> (WMMSE)</a:t>
            </a:r>
          </a:p>
        </p:txBody>
      </p:sp>
      <p:sp>
        <p:nvSpPr>
          <p:cNvPr id="4" name="Slide Number Placeholder 3"/>
          <p:cNvSpPr>
            <a:spLocks noGrp="1"/>
          </p:cNvSpPr>
          <p:nvPr>
            <p:ph type="sldNum" sz="quarter" idx="5"/>
          </p:nvPr>
        </p:nvSpPr>
        <p:spPr/>
        <p:txBody>
          <a:bodyPr/>
          <a:lstStyle/>
          <a:p>
            <a:fld id="{11A34663-90A1-D846-8898-3C9F8D7E3213}" type="slidenum">
              <a:rPr lang="pt-BR" smtClean="0"/>
              <a:t>5</a:t>
            </a:fld>
            <a:endParaRPr lang="pt-BR"/>
          </a:p>
        </p:txBody>
      </p:sp>
    </p:spTree>
    <p:extLst>
      <p:ext uri="{BB962C8B-B14F-4D97-AF65-F5344CB8AC3E}">
        <p14:creationId xmlns:p14="http://schemas.microsoft.com/office/powerpoint/2010/main" val="17979255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Alguns pontos de atenção</a:t>
            </a:r>
          </a:p>
          <a:p>
            <a:r>
              <a:rPr lang="pt-BR" dirty="0"/>
              <a:t>- </a:t>
            </a:r>
            <a:r>
              <a:rPr lang="pt-BR" dirty="0" err="1"/>
              <a:t>Latêcia</a:t>
            </a:r>
            <a:r>
              <a:rPr lang="pt-BR" dirty="0"/>
              <a:t> geral de uma cadeia de </a:t>
            </a:r>
            <a:r>
              <a:rPr lang="pt-BR" dirty="0" err="1"/>
              <a:t>middleboxes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50</a:t>
            </a:fld>
            <a:endParaRPr lang="pt-BR"/>
          </a:p>
        </p:txBody>
      </p:sp>
    </p:spTree>
    <p:extLst>
      <p:ext uri="{BB962C8B-B14F-4D97-AF65-F5344CB8AC3E}">
        <p14:creationId xmlns:p14="http://schemas.microsoft.com/office/powerpoint/2010/main" val="167473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[20:24]</a:t>
            </a:r>
          </a:p>
          <a:p>
            <a:endParaRPr lang="pt-BR" dirty="0"/>
          </a:p>
          <a:p>
            <a:r>
              <a:rPr lang="pt-BR" dirty="0"/>
              <a:t>Nem todas as bases de dados foram exploradas</a:t>
            </a:r>
          </a:p>
          <a:p>
            <a:endParaRPr lang="pt-BR" dirty="0"/>
          </a:p>
          <a:p>
            <a:r>
              <a:rPr lang="pt-BR" dirty="0"/>
              <a:t>Escolheu-se a cidade de Milão</a:t>
            </a:r>
          </a:p>
          <a:p>
            <a:endParaRPr lang="pt-BR" dirty="0"/>
          </a:p>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51</a:t>
            </a:fld>
            <a:endParaRPr lang="pt-BR"/>
          </a:p>
        </p:txBody>
      </p:sp>
    </p:spTree>
    <p:extLst>
      <p:ext uri="{BB962C8B-B14F-4D97-AF65-F5344CB8AC3E}">
        <p14:creationId xmlns:p14="http://schemas.microsoft.com/office/powerpoint/2010/main" val="19070125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Os grids são regulares apesar da cobertura das torres não ser</a:t>
            </a:r>
          </a:p>
          <a:p>
            <a:r>
              <a:rPr lang="pt-BR" dirty="0"/>
              <a:t>- Anonimização dos dados que será explorada mais adiante</a:t>
            </a:r>
          </a:p>
        </p:txBody>
      </p:sp>
      <p:sp>
        <p:nvSpPr>
          <p:cNvPr id="4" name="Slide Number Placeholder 3"/>
          <p:cNvSpPr>
            <a:spLocks noGrp="1"/>
          </p:cNvSpPr>
          <p:nvPr>
            <p:ph type="sldNum" sz="quarter" idx="5"/>
          </p:nvPr>
        </p:nvSpPr>
        <p:spPr/>
        <p:txBody>
          <a:bodyPr/>
          <a:lstStyle/>
          <a:p>
            <a:fld id="{11A34663-90A1-D846-8898-3C9F8D7E3213}" type="slidenum">
              <a:rPr lang="pt-BR" smtClean="0"/>
              <a:t>52</a:t>
            </a:fld>
            <a:endParaRPr lang="pt-BR"/>
          </a:p>
        </p:txBody>
      </p:sp>
    </p:spTree>
    <p:extLst>
      <p:ext uri="{BB962C8B-B14F-4D97-AF65-F5344CB8AC3E}">
        <p14:creationId xmlns:p14="http://schemas.microsoft.com/office/powerpoint/2010/main" val="12921902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53</a:t>
            </a:fld>
            <a:endParaRPr lang="pt-BR"/>
          </a:p>
        </p:txBody>
      </p:sp>
    </p:spTree>
    <p:extLst>
      <p:ext uri="{BB962C8B-B14F-4D97-AF65-F5344CB8AC3E}">
        <p14:creationId xmlns:p14="http://schemas.microsoft.com/office/powerpoint/2010/main" val="30823264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54</a:t>
            </a:fld>
            <a:endParaRPr lang="pt-BR"/>
          </a:p>
        </p:txBody>
      </p:sp>
    </p:spTree>
    <p:extLst>
      <p:ext uri="{BB962C8B-B14F-4D97-AF65-F5344CB8AC3E}">
        <p14:creationId xmlns:p14="http://schemas.microsoft.com/office/powerpoint/2010/main" val="29670254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Gráfico superior</a:t>
            </a:r>
          </a:p>
          <a:p>
            <a:pPr marL="171450" indent="-171450">
              <a:buFontTx/>
              <a:buChar char="-"/>
            </a:pPr>
            <a:r>
              <a:rPr lang="pt-BR" dirty="0"/>
              <a:t>Cada região tem seu padrão de tráfego</a:t>
            </a:r>
          </a:p>
          <a:p>
            <a:pPr marL="171450" indent="-171450">
              <a:buFontTx/>
              <a:buChar char="-"/>
            </a:pPr>
            <a:r>
              <a:rPr lang="pt-BR" dirty="0" err="1"/>
              <a:t>Bocconi</a:t>
            </a:r>
            <a:r>
              <a:rPr lang="pt-BR" dirty="0"/>
              <a:t>: universidade; redução do tráfego aos finais de semana</a:t>
            </a:r>
          </a:p>
          <a:p>
            <a:pPr marL="171450" indent="-171450">
              <a:buFontTx/>
              <a:buChar char="-"/>
            </a:pPr>
            <a:r>
              <a:rPr lang="pt-BR" dirty="0" err="1"/>
              <a:t>Duomo</a:t>
            </a:r>
            <a:r>
              <a:rPr lang="pt-BR" dirty="0"/>
              <a:t> e </a:t>
            </a:r>
            <a:r>
              <a:rPr lang="pt-BR" dirty="0" err="1"/>
              <a:t>Navigli</a:t>
            </a:r>
            <a:r>
              <a:rPr lang="pt-BR" dirty="0"/>
              <a:t>: tráfego mais intenso, majoritariamente de regiões turísticas</a:t>
            </a:r>
          </a:p>
          <a:p>
            <a:pPr marL="171450" indent="-171450">
              <a:buFontTx/>
              <a:buChar char="-"/>
            </a:pPr>
            <a:r>
              <a:rPr lang="pt-BR" dirty="0" err="1"/>
              <a:t>Navigli</a:t>
            </a:r>
            <a:r>
              <a:rPr lang="pt-BR" dirty="0"/>
              <a:t>: bairro turístico com grande tráfego no período noturno</a:t>
            </a:r>
          </a:p>
          <a:p>
            <a:pPr marL="171450" indent="-171450">
              <a:buFontTx/>
              <a:buChar char="-"/>
            </a:pPr>
            <a:endParaRPr lang="pt-BR" dirty="0"/>
          </a:p>
          <a:p>
            <a:pPr marL="0" indent="0">
              <a:buFontTx/>
              <a:buNone/>
            </a:pPr>
            <a:r>
              <a:rPr lang="pt-BR" dirty="0"/>
              <a:t>Gráfico inferior</a:t>
            </a:r>
          </a:p>
          <a:p>
            <a:pPr marL="0" indent="0">
              <a:buFontTx/>
              <a:buNone/>
            </a:pPr>
            <a:r>
              <a:rPr lang="pt-BR" dirty="0"/>
              <a:t>- Bosco fica quase imperceptível por ser menos movimentado</a:t>
            </a:r>
          </a:p>
        </p:txBody>
      </p:sp>
      <p:sp>
        <p:nvSpPr>
          <p:cNvPr id="4" name="Slide Number Placeholder 3"/>
          <p:cNvSpPr>
            <a:spLocks noGrp="1"/>
          </p:cNvSpPr>
          <p:nvPr>
            <p:ph type="sldNum" sz="quarter" idx="5"/>
          </p:nvPr>
        </p:nvSpPr>
        <p:spPr/>
        <p:txBody>
          <a:bodyPr/>
          <a:lstStyle/>
          <a:p>
            <a:fld id="{11A34663-90A1-D846-8898-3C9F8D7E3213}" type="slidenum">
              <a:rPr lang="pt-BR" smtClean="0"/>
              <a:t>55</a:t>
            </a:fld>
            <a:endParaRPr lang="pt-BR"/>
          </a:p>
        </p:txBody>
      </p:sp>
    </p:spTree>
    <p:extLst>
      <p:ext uri="{BB962C8B-B14F-4D97-AF65-F5344CB8AC3E}">
        <p14:creationId xmlns:p14="http://schemas.microsoft.com/office/powerpoint/2010/main" val="11077371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Sudden</a:t>
            </a:r>
            <a:r>
              <a:rPr lang="pt-BR" dirty="0"/>
              <a:t> </a:t>
            </a:r>
            <a:r>
              <a:rPr lang="pt-BR" dirty="0" err="1"/>
              <a:t>changes</a:t>
            </a:r>
            <a:r>
              <a:rPr lang="pt-BR" dirty="0"/>
              <a:t>:</a:t>
            </a:r>
          </a:p>
          <a:p>
            <a:pPr marL="171450" indent="-171450">
              <a:buFontTx/>
              <a:buChar char="-"/>
            </a:pPr>
            <a:r>
              <a:rPr lang="pt-BR" dirty="0"/>
              <a:t>Rede pode ter um comportamento irregular</a:t>
            </a:r>
          </a:p>
          <a:p>
            <a:pPr marL="171450" indent="-171450">
              <a:buFontTx/>
              <a:buChar char="-"/>
            </a:pPr>
            <a:r>
              <a:rPr lang="pt-BR" dirty="0"/>
              <a:t>Fundamentalmente, em redes móveis, estamos falando do comportamento humano</a:t>
            </a:r>
          </a:p>
          <a:p>
            <a:pPr marL="171450" indent="-171450">
              <a:buFontTx/>
              <a:buChar char="-"/>
            </a:pPr>
            <a:endParaRPr lang="pt-BR" dirty="0"/>
          </a:p>
          <a:p>
            <a:pPr marL="0" indent="0">
              <a:buFontTx/>
              <a:buNone/>
            </a:pPr>
            <a:r>
              <a:rPr lang="pt-BR" dirty="0" err="1"/>
              <a:t>Traffic</a:t>
            </a:r>
            <a:r>
              <a:rPr lang="pt-BR" dirty="0"/>
              <a:t> “hubs”:</a:t>
            </a:r>
          </a:p>
          <a:p>
            <a:pPr marL="171450" indent="-171450">
              <a:buFontTx/>
              <a:buChar char="-"/>
            </a:pPr>
            <a:r>
              <a:rPr lang="pt-BR" dirty="0"/>
              <a:t>Pessoas se deslocam em transporte público</a:t>
            </a:r>
          </a:p>
          <a:p>
            <a:pPr marL="171450" indent="-171450">
              <a:buFontTx/>
              <a:buChar char="-"/>
            </a:pPr>
            <a:r>
              <a:rPr lang="pt-BR" dirty="0"/>
              <a:t>Transporte cada vez mais eficiente</a:t>
            </a:r>
          </a:p>
          <a:p>
            <a:pPr marL="171450" indent="-171450">
              <a:buFontTx/>
              <a:buChar char="-"/>
            </a:pPr>
            <a:r>
              <a:rPr lang="pt-BR" dirty="0"/>
              <a:t>Cria correlações entre regiões fisicamente distantes</a:t>
            </a:r>
          </a:p>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56</a:t>
            </a:fld>
            <a:endParaRPr lang="pt-BR"/>
          </a:p>
        </p:txBody>
      </p:sp>
    </p:spTree>
    <p:extLst>
      <p:ext uri="{BB962C8B-B14F-4D97-AF65-F5344CB8AC3E}">
        <p14:creationId xmlns:p14="http://schemas.microsoft.com/office/powerpoint/2010/main" val="15858972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Os dados de transporte público também foram usados conforme será visto mais adiante</a:t>
            </a:r>
          </a:p>
          <a:p>
            <a:endParaRPr lang="pt-BR" dirty="0"/>
          </a:p>
          <a:p>
            <a:r>
              <a:rPr lang="pt-BR" dirty="0"/>
              <a:t>Azul: metro</a:t>
            </a:r>
          </a:p>
          <a:p>
            <a:r>
              <a:rPr lang="pt-BR" dirty="0"/>
              <a:t>Verde: bonde</a:t>
            </a:r>
          </a:p>
          <a:p>
            <a:r>
              <a:rPr lang="pt-BR" dirty="0"/>
              <a:t>Vermelho: ônibus</a:t>
            </a:r>
          </a:p>
          <a:p>
            <a:endParaRPr lang="pt-BR" dirty="0"/>
          </a:p>
          <a:p>
            <a:r>
              <a:rPr lang="pt-BR" dirty="0"/>
              <a:t>Dados coletados com a API do Google Maps</a:t>
            </a:r>
          </a:p>
        </p:txBody>
      </p:sp>
      <p:sp>
        <p:nvSpPr>
          <p:cNvPr id="4" name="Slide Number Placeholder 3"/>
          <p:cNvSpPr>
            <a:spLocks noGrp="1"/>
          </p:cNvSpPr>
          <p:nvPr>
            <p:ph type="sldNum" sz="quarter" idx="5"/>
          </p:nvPr>
        </p:nvSpPr>
        <p:spPr/>
        <p:txBody>
          <a:bodyPr/>
          <a:lstStyle/>
          <a:p>
            <a:fld id="{11A34663-90A1-D846-8898-3C9F8D7E3213}" type="slidenum">
              <a:rPr lang="pt-BR" smtClean="0"/>
              <a:t>57</a:t>
            </a:fld>
            <a:endParaRPr lang="pt-BR"/>
          </a:p>
        </p:txBody>
      </p:sp>
    </p:spTree>
    <p:extLst>
      <p:ext uri="{BB962C8B-B14F-4D97-AF65-F5344CB8AC3E}">
        <p14:creationId xmlns:p14="http://schemas.microsoft.com/office/powerpoint/2010/main" val="11683332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[23:36]</a:t>
            </a:r>
          </a:p>
        </p:txBody>
      </p:sp>
      <p:sp>
        <p:nvSpPr>
          <p:cNvPr id="4" name="Slide Number Placeholder 3"/>
          <p:cNvSpPr>
            <a:spLocks noGrp="1"/>
          </p:cNvSpPr>
          <p:nvPr>
            <p:ph type="sldNum" sz="quarter" idx="5"/>
          </p:nvPr>
        </p:nvSpPr>
        <p:spPr/>
        <p:txBody>
          <a:bodyPr/>
          <a:lstStyle/>
          <a:p>
            <a:fld id="{11A34663-90A1-D846-8898-3C9F8D7E3213}" type="slidenum">
              <a:rPr lang="pt-BR" smtClean="0"/>
              <a:t>58</a:t>
            </a:fld>
            <a:endParaRPr lang="pt-BR"/>
          </a:p>
        </p:txBody>
      </p:sp>
    </p:spTree>
    <p:extLst>
      <p:ext uri="{BB962C8B-B14F-4D97-AF65-F5344CB8AC3E}">
        <p14:creationId xmlns:p14="http://schemas.microsoft.com/office/powerpoint/2010/main" val="42263697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[24:00]</a:t>
            </a:r>
          </a:p>
        </p:txBody>
      </p:sp>
      <p:sp>
        <p:nvSpPr>
          <p:cNvPr id="4" name="Slide Number Placeholder 3"/>
          <p:cNvSpPr>
            <a:spLocks noGrp="1"/>
          </p:cNvSpPr>
          <p:nvPr>
            <p:ph type="sldNum" sz="quarter" idx="5"/>
          </p:nvPr>
        </p:nvSpPr>
        <p:spPr/>
        <p:txBody>
          <a:bodyPr/>
          <a:lstStyle/>
          <a:p>
            <a:fld id="{11A34663-90A1-D846-8898-3C9F8D7E3213}" type="slidenum">
              <a:rPr lang="pt-BR" smtClean="0"/>
              <a:t>59</a:t>
            </a:fld>
            <a:endParaRPr lang="pt-BR"/>
          </a:p>
        </p:txBody>
      </p:sp>
    </p:spTree>
    <p:extLst>
      <p:ext uri="{BB962C8B-B14F-4D97-AF65-F5344CB8AC3E}">
        <p14:creationId xmlns:p14="http://schemas.microsoft.com/office/powerpoint/2010/main" val="3843466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[02:00]</a:t>
            </a:r>
          </a:p>
          <a:p>
            <a:endParaRPr lang="pt-BR" dirty="0"/>
          </a:p>
          <a:p>
            <a:r>
              <a:rPr lang="pt-BR" dirty="0"/>
              <a:t>Modelos de IA</a:t>
            </a:r>
          </a:p>
          <a:p>
            <a:r>
              <a:rPr lang="pt-BR" dirty="0"/>
              <a:t>	Dependem de dados históricos</a:t>
            </a:r>
          </a:p>
          <a:p>
            <a:r>
              <a:rPr lang="pt-BR" dirty="0"/>
              <a:t>	Menos complexos: implementação de um alocador de potência menos complexo que o </a:t>
            </a:r>
            <a:r>
              <a:rPr lang="pt-BR" dirty="0" err="1"/>
              <a:t>Weighted</a:t>
            </a:r>
            <a:r>
              <a:rPr lang="pt-BR" dirty="0"/>
              <a:t> </a:t>
            </a:r>
            <a:r>
              <a:rPr lang="pt-BR" dirty="0" err="1"/>
              <a:t>Minimum</a:t>
            </a:r>
            <a:r>
              <a:rPr lang="pt-BR" dirty="0"/>
              <a:t> </a:t>
            </a:r>
            <a:r>
              <a:rPr lang="pt-BR" dirty="0" err="1"/>
              <a:t>Mean</a:t>
            </a:r>
            <a:r>
              <a:rPr lang="pt-BR" dirty="0"/>
              <a:t>-Square </a:t>
            </a:r>
            <a:r>
              <a:rPr lang="pt-BR" dirty="0" err="1"/>
              <a:t>Error</a:t>
            </a:r>
            <a:r>
              <a:rPr lang="pt-BR" dirty="0"/>
              <a:t> (WMMSE)</a:t>
            </a:r>
          </a:p>
        </p:txBody>
      </p:sp>
      <p:sp>
        <p:nvSpPr>
          <p:cNvPr id="4" name="Slide Number Placeholder 3"/>
          <p:cNvSpPr>
            <a:spLocks noGrp="1"/>
          </p:cNvSpPr>
          <p:nvPr>
            <p:ph type="sldNum" sz="quarter" idx="5"/>
          </p:nvPr>
        </p:nvSpPr>
        <p:spPr/>
        <p:txBody>
          <a:bodyPr/>
          <a:lstStyle/>
          <a:p>
            <a:fld id="{11A34663-90A1-D846-8898-3C9F8D7E3213}" type="slidenum">
              <a:rPr lang="pt-BR" smtClean="0"/>
              <a:t>6</a:t>
            </a:fld>
            <a:endParaRPr lang="pt-BR"/>
          </a:p>
        </p:txBody>
      </p:sp>
    </p:spTree>
    <p:extLst>
      <p:ext uri="{BB962C8B-B14F-4D97-AF65-F5344CB8AC3E}">
        <p14:creationId xmlns:p14="http://schemas.microsoft.com/office/powerpoint/2010/main" val="22531971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60</a:t>
            </a:fld>
            <a:endParaRPr lang="pt-BR"/>
          </a:p>
        </p:txBody>
      </p:sp>
    </p:spTree>
    <p:extLst>
      <p:ext uri="{BB962C8B-B14F-4D97-AF65-F5344CB8AC3E}">
        <p14:creationId xmlns:p14="http://schemas.microsoft.com/office/powerpoint/2010/main" val="16725650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61</a:t>
            </a:fld>
            <a:endParaRPr lang="pt-BR"/>
          </a:p>
        </p:txBody>
      </p:sp>
    </p:spTree>
    <p:extLst>
      <p:ext uri="{BB962C8B-B14F-4D97-AF65-F5344CB8AC3E}">
        <p14:creationId xmlns:p14="http://schemas.microsoft.com/office/powerpoint/2010/main" val="9670477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62</a:t>
            </a:fld>
            <a:endParaRPr lang="pt-BR"/>
          </a:p>
        </p:txBody>
      </p:sp>
    </p:spTree>
    <p:extLst>
      <p:ext uri="{BB962C8B-B14F-4D97-AF65-F5344CB8AC3E}">
        <p14:creationId xmlns:p14="http://schemas.microsoft.com/office/powerpoint/2010/main" val="11112978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63</a:t>
            </a:fld>
            <a:endParaRPr lang="pt-BR"/>
          </a:p>
        </p:txBody>
      </p:sp>
    </p:spTree>
    <p:extLst>
      <p:ext uri="{BB962C8B-B14F-4D97-AF65-F5344CB8AC3E}">
        <p14:creationId xmlns:p14="http://schemas.microsoft.com/office/powerpoint/2010/main" val="29784238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Branch</a:t>
            </a:r>
            <a:r>
              <a:rPr lang="pt-BR" dirty="0"/>
              <a:t> 1</a:t>
            </a:r>
          </a:p>
          <a:p>
            <a:pPr marL="0" indent="0">
              <a:buFontTx/>
              <a:buNone/>
            </a:pPr>
            <a:endParaRPr lang="pt-BR" dirty="0"/>
          </a:p>
          <a:p>
            <a:pPr marL="0" indent="0">
              <a:buFontTx/>
              <a:buNone/>
            </a:pPr>
            <a:r>
              <a:rPr lang="pt-BR" dirty="0"/>
              <a:t>Input data </a:t>
            </a:r>
            <a:r>
              <a:rPr lang="pt-BR" dirty="0" err="1"/>
              <a:t>from</a:t>
            </a:r>
            <a:r>
              <a:rPr lang="pt-BR" dirty="0"/>
              <a:t> </a:t>
            </a:r>
            <a:r>
              <a:rPr lang="pt-BR" dirty="0" err="1"/>
              <a:t>the</a:t>
            </a:r>
            <a:r>
              <a:rPr lang="pt-BR" dirty="0"/>
              <a:t> </a:t>
            </a:r>
            <a:r>
              <a:rPr lang="pt-BR" dirty="0" err="1"/>
              <a:t>selected</a:t>
            </a:r>
            <a:r>
              <a:rPr lang="pt-BR" dirty="0"/>
              <a:t> </a:t>
            </a:r>
            <a:r>
              <a:rPr lang="pt-BR" dirty="0" err="1"/>
              <a:t>neighbords</a:t>
            </a:r>
            <a:endParaRPr lang="pt-BR" dirty="0"/>
          </a:p>
          <a:p>
            <a:pPr marL="0" indent="0">
              <a:buFontTx/>
              <a:buNone/>
            </a:pPr>
            <a:endParaRPr lang="pt-BR" dirty="0"/>
          </a:p>
          <a:p>
            <a:pPr marL="0" indent="0">
              <a:buFontTx/>
              <a:buNone/>
            </a:pPr>
            <a:r>
              <a:rPr lang="pt-BR" dirty="0" err="1"/>
              <a:t>Selected</a:t>
            </a:r>
            <a:r>
              <a:rPr lang="pt-BR" dirty="0"/>
              <a:t> time series </a:t>
            </a:r>
            <a:r>
              <a:rPr lang="pt-BR" dirty="0" err="1"/>
              <a:t>transport</a:t>
            </a:r>
            <a:r>
              <a:rPr lang="pt-BR" dirty="0"/>
              <a:t> hubs</a:t>
            </a:r>
          </a:p>
        </p:txBody>
      </p:sp>
      <p:sp>
        <p:nvSpPr>
          <p:cNvPr id="4" name="Slide Number Placeholder 3"/>
          <p:cNvSpPr>
            <a:spLocks noGrp="1"/>
          </p:cNvSpPr>
          <p:nvPr>
            <p:ph type="sldNum" sz="quarter" idx="5"/>
          </p:nvPr>
        </p:nvSpPr>
        <p:spPr/>
        <p:txBody>
          <a:bodyPr/>
          <a:lstStyle/>
          <a:p>
            <a:fld id="{11A34663-90A1-D846-8898-3C9F8D7E3213}" type="slidenum">
              <a:rPr lang="pt-BR" smtClean="0"/>
              <a:t>64</a:t>
            </a:fld>
            <a:endParaRPr lang="pt-BR"/>
          </a:p>
        </p:txBody>
      </p:sp>
    </p:spTree>
    <p:extLst>
      <p:ext uri="{BB962C8B-B14F-4D97-AF65-F5344CB8AC3E}">
        <p14:creationId xmlns:p14="http://schemas.microsoft.com/office/powerpoint/2010/main" val="24022026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Branch</a:t>
            </a:r>
            <a:r>
              <a:rPr lang="pt-BR" dirty="0"/>
              <a:t> 2</a:t>
            </a:r>
          </a:p>
          <a:p>
            <a:pPr marL="0" indent="0">
              <a:buFontTx/>
              <a:buNone/>
            </a:pPr>
            <a:endParaRPr lang="pt-BR" dirty="0"/>
          </a:p>
          <a:p>
            <a:pPr marL="0" indent="0">
              <a:buFontTx/>
              <a:buNone/>
            </a:pPr>
            <a:r>
              <a:rPr lang="pt-BR" dirty="0"/>
              <a:t>Vizinhos selecionados com base na distância de Moore</a:t>
            </a:r>
          </a:p>
          <a:p>
            <a:pPr marL="0" indent="0">
              <a:buFontTx/>
              <a:buNone/>
            </a:pPr>
            <a:endParaRPr lang="pt-BR" dirty="0"/>
          </a:p>
          <a:p>
            <a:pPr marL="0" indent="0">
              <a:buFontTx/>
              <a:buNone/>
            </a:pPr>
            <a:r>
              <a:rPr lang="pt-BR" dirty="0"/>
              <a:t>Séries temporais dos hubs de transporte selecionados</a:t>
            </a:r>
          </a:p>
          <a:p>
            <a:pPr marL="171450" indent="-171450">
              <a:buFontTx/>
              <a:buChar char="-"/>
            </a:pPr>
            <a:r>
              <a:rPr lang="pt-BR" dirty="0"/>
              <a:t>Algumas técnicas de seleção de variáveis foram testadas</a:t>
            </a:r>
          </a:p>
          <a:p>
            <a:pPr marL="171450" indent="-171450">
              <a:buFontTx/>
              <a:buChar char="-"/>
            </a:pPr>
            <a:r>
              <a:rPr lang="pt-BR" dirty="0"/>
              <a:t>A melhor seleção foi o uso dos 20 hubs mais próximos</a:t>
            </a:r>
          </a:p>
        </p:txBody>
      </p:sp>
      <p:sp>
        <p:nvSpPr>
          <p:cNvPr id="4" name="Slide Number Placeholder 3"/>
          <p:cNvSpPr>
            <a:spLocks noGrp="1"/>
          </p:cNvSpPr>
          <p:nvPr>
            <p:ph type="sldNum" sz="quarter" idx="5"/>
          </p:nvPr>
        </p:nvSpPr>
        <p:spPr/>
        <p:txBody>
          <a:bodyPr/>
          <a:lstStyle/>
          <a:p>
            <a:fld id="{11A34663-90A1-D846-8898-3C9F8D7E3213}" type="slidenum">
              <a:rPr lang="pt-BR" smtClean="0"/>
              <a:t>65</a:t>
            </a:fld>
            <a:endParaRPr lang="pt-BR"/>
          </a:p>
        </p:txBody>
      </p:sp>
    </p:spTree>
    <p:extLst>
      <p:ext uri="{BB962C8B-B14F-4D97-AF65-F5344CB8AC3E}">
        <p14:creationId xmlns:p14="http://schemas.microsoft.com/office/powerpoint/2010/main" val="31337036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66</a:t>
            </a:fld>
            <a:endParaRPr lang="pt-BR"/>
          </a:p>
        </p:txBody>
      </p:sp>
    </p:spTree>
    <p:extLst>
      <p:ext uri="{BB962C8B-B14F-4D97-AF65-F5344CB8AC3E}">
        <p14:creationId xmlns:p14="http://schemas.microsoft.com/office/powerpoint/2010/main" val="27159899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67</a:t>
            </a:fld>
            <a:endParaRPr lang="pt-BR"/>
          </a:p>
        </p:txBody>
      </p:sp>
    </p:spTree>
    <p:extLst>
      <p:ext uri="{BB962C8B-B14F-4D97-AF65-F5344CB8AC3E}">
        <p14:creationId xmlns:p14="http://schemas.microsoft.com/office/powerpoint/2010/main" val="37054901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[26:48]</a:t>
            </a:r>
          </a:p>
        </p:txBody>
      </p:sp>
      <p:sp>
        <p:nvSpPr>
          <p:cNvPr id="4" name="Slide Number Placeholder 3"/>
          <p:cNvSpPr>
            <a:spLocks noGrp="1"/>
          </p:cNvSpPr>
          <p:nvPr>
            <p:ph type="sldNum" sz="quarter" idx="5"/>
          </p:nvPr>
        </p:nvSpPr>
        <p:spPr/>
        <p:txBody>
          <a:bodyPr/>
          <a:lstStyle/>
          <a:p>
            <a:fld id="{11A34663-90A1-D846-8898-3C9F8D7E3213}" type="slidenum">
              <a:rPr lang="pt-BR" smtClean="0"/>
              <a:t>68</a:t>
            </a:fld>
            <a:endParaRPr lang="pt-BR"/>
          </a:p>
        </p:txBody>
      </p:sp>
    </p:spTree>
    <p:extLst>
      <p:ext uri="{BB962C8B-B14F-4D97-AF65-F5344CB8AC3E}">
        <p14:creationId xmlns:p14="http://schemas.microsoft.com/office/powerpoint/2010/main" val="12413620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Step 2</a:t>
            </a:r>
          </a:p>
          <a:p>
            <a:pPr marL="0" indent="0">
              <a:buFontTx/>
              <a:buNone/>
            </a:pPr>
            <a:r>
              <a:rPr lang="pt-BR" dirty="0"/>
              <a:t>- 144 </a:t>
            </a:r>
            <a:r>
              <a:rPr lang="pt-BR" dirty="0" err="1"/>
              <a:t>units</a:t>
            </a:r>
            <a:r>
              <a:rPr lang="pt-BR" dirty="0"/>
              <a:t> (24 hours </a:t>
            </a:r>
            <a:r>
              <a:rPr lang="pt-BR" dirty="0" err="1"/>
              <a:t>of</a:t>
            </a:r>
            <a:r>
              <a:rPr lang="pt-BR" dirty="0"/>
              <a:t> </a:t>
            </a:r>
            <a:r>
              <a:rPr lang="pt-BR" dirty="0" err="1"/>
              <a:t>information</a:t>
            </a:r>
            <a:r>
              <a:rPr lang="pt-BR" dirty="0"/>
              <a:t> in 10-minute samples)</a:t>
            </a:r>
          </a:p>
          <a:p>
            <a:pPr marL="0" indent="0">
              <a:buFontTx/>
              <a:buNone/>
            </a:pPr>
            <a:r>
              <a:rPr lang="pt-BR" dirty="0"/>
              <a:t>- </a:t>
            </a:r>
            <a:r>
              <a:rPr lang="pt-BR" dirty="0" err="1"/>
              <a:t>Dropout</a:t>
            </a:r>
            <a:r>
              <a:rPr lang="pt-BR" dirty="0"/>
              <a:t>: </a:t>
            </a:r>
            <a:r>
              <a:rPr lang="pt-BR" dirty="0" err="1"/>
              <a:t>randonly</a:t>
            </a:r>
            <a:r>
              <a:rPr lang="pt-BR" dirty="0"/>
              <a:t> </a:t>
            </a:r>
            <a:r>
              <a:rPr lang="pt-BR" dirty="0" err="1"/>
              <a:t>deactivate</a:t>
            </a:r>
            <a:r>
              <a:rPr lang="pt-BR" dirty="0"/>
              <a:t> a sample </a:t>
            </a:r>
            <a:r>
              <a:rPr lang="pt-BR" dirty="0" err="1"/>
              <a:t>of</a:t>
            </a:r>
            <a:r>
              <a:rPr lang="pt-BR" dirty="0"/>
              <a:t> LSTM </a:t>
            </a:r>
            <a:r>
              <a:rPr lang="pt-BR" dirty="0" err="1"/>
              <a:t>cells</a:t>
            </a:r>
            <a:r>
              <a:rPr lang="pt-BR" dirty="0"/>
              <a:t> (10%)</a:t>
            </a:r>
          </a:p>
          <a:p>
            <a:pPr marL="0" indent="0">
              <a:buFontTx/>
              <a:buNone/>
            </a:pPr>
            <a:endParaRPr lang="pt-BR" dirty="0"/>
          </a:p>
          <a:p>
            <a:pPr marL="0" indent="0">
              <a:buFontTx/>
              <a:buNone/>
            </a:pPr>
            <a:r>
              <a:rPr lang="pt-BR" dirty="0"/>
              <a:t>Step 3</a:t>
            </a:r>
          </a:p>
          <a:p>
            <a:pPr marL="0" indent="0">
              <a:buFontTx/>
              <a:buNone/>
            </a:pPr>
            <a:r>
              <a:rPr lang="pt-BR" dirty="0"/>
              <a:t>- </a:t>
            </a:r>
            <a:r>
              <a:rPr lang="pt-BR" dirty="0" err="1"/>
              <a:t>Addition</a:t>
            </a:r>
            <a:r>
              <a:rPr lang="pt-BR" dirty="0"/>
              <a:t> </a:t>
            </a:r>
            <a:r>
              <a:rPr lang="pt-BR" dirty="0" err="1"/>
              <a:t>of</a:t>
            </a:r>
            <a:r>
              <a:rPr lang="pt-BR" dirty="0"/>
              <a:t> a </a:t>
            </a:r>
            <a:r>
              <a:rPr lang="pt-BR" dirty="0" err="1"/>
              <a:t>dense</a:t>
            </a:r>
            <a:r>
              <a:rPr lang="pt-BR" dirty="0"/>
              <a:t> as a </a:t>
            </a:r>
            <a:r>
              <a:rPr lang="pt-BR" dirty="0" err="1"/>
              <a:t>improvement</a:t>
            </a:r>
            <a:r>
              <a:rPr lang="pt-BR" dirty="0"/>
              <a:t> in </a:t>
            </a:r>
            <a:r>
              <a:rPr lang="pt-BR" dirty="0" err="1"/>
              <a:t>tests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69</a:t>
            </a:fld>
            <a:endParaRPr lang="pt-BR"/>
          </a:p>
        </p:txBody>
      </p:sp>
    </p:spTree>
    <p:extLst>
      <p:ext uri="{BB962C8B-B14F-4D97-AF65-F5344CB8AC3E}">
        <p14:creationId xmlns:p14="http://schemas.microsoft.com/office/powerpoint/2010/main" val="707932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[02:24]</a:t>
            </a:r>
          </a:p>
          <a:p>
            <a:endParaRPr lang="pt-BR" dirty="0"/>
          </a:p>
          <a:p>
            <a:r>
              <a:rPr lang="pt-BR" dirty="0"/>
              <a:t>Estes são os desafios a atentar-se em uma implementação de ML em 5G</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460915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Concatenate</a:t>
            </a:r>
            <a:endParaRPr lang="pt-BR" dirty="0"/>
          </a:p>
          <a:p>
            <a:pPr marL="0" indent="0">
              <a:buFontTx/>
              <a:buNone/>
            </a:pPr>
            <a:endParaRPr lang="pt-BR" dirty="0"/>
          </a:p>
          <a:p>
            <a:pPr marL="0" indent="0">
              <a:buFontTx/>
              <a:buNone/>
            </a:pPr>
            <a:r>
              <a:rPr lang="pt-BR" dirty="0"/>
              <a:t>Output</a:t>
            </a:r>
          </a:p>
        </p:txBody>
      </p:sp>
      <p:sp>
        <p:nvSpPr>
          <p:cNvPr id="4" name="Slide Number Placeholder 3"/>
          <p:cNvSpPr>
            <a:spLocks noGrp="1"/>
          </p:cNvSpPr>
          <p:nvPr>
            <p:ph type="sldNum" sz="quarter" idx="5"/>
          </p:nvPr>
        </p:nvSpPr>
        <p:spPr/>
        <p:txBody>
          <a:bodyPr/>
          <a:lstStyle/>
          <a:p>
            <a:fld id="{11A34663-90A1-D846-8898-3C9F8D7E3213}" type="slidenum">
              <a:rPr lang="pt-BR" smtClean="0"/>
              <a:t>70</a:t>
            </a:fld>
            <a:endParaRPr lang="pt-BR"/>
          </a:p>
        </p:txBody>
      </p:sp>
    </p:spTree>
    <p:extLst>
      <p:ext uri="{BB962C8B-B14F-4D97-AF65-F5344CB8AC3E}">
        <p14:creationId xmlns:p14="http://schemas.microsoft.com/office/powerpoint/2010/main" val="38597672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71</a:t>
            </a:fld>
            <a:endParaRPr lang="pt-BR"/>
          </a:p>
        </p:txBody>
      </p:sp>
    </p:spTree>
    <p:extLst>
      <p:ext uri="{BB962C8B-B14F-4D97-AF65-F5344CB8AC3E}">
        <p14:creationId xmlns:p14="http://schemas.microsoft.com/office/powerpoint/2010/main" val="6579694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[28:24]</a:t>
            </a:r>
          </a:p>
        </p:txBody>
      </p:sp>
      <p:sp>
        <p:nvSpPr>
          <p:cNvPr id="4" name="Slide Number Placeholder 3"/>
          <p:cNvSpPr>
            <a:spLocks noGrp="1"/>
          </p:cNvSpPr>
          <p:nvPr>
            <p:ph type="sldNum" sz="quarter" idx="5"/>
          </p:nvPr>
        </p:nvSpPr>
        <p:spPr/>
        <p:txBody>
          <a:bodyPr/>
          <a:lstStyle/>
          <a:p>
            <a:fld id="{11A34663-90A1-D846-8898-3C9F8D7E3213}" type="slidenum">
              <a:rPr lang="pt-BR" smtClean="0"/>
              <a:t>72</a:t>
            </a:fld>
            <a:endParaRPr lang="pt-BR"/>
          </a:p>
        </p:txBody>
      </p:sp>
    </p:spTree>
    <p:extLst>
      <p:ext uri="{BB962C8B-B14F-4D97-AF65-F5344CB8AC3E}">
        <p14:creationId xmlns:p14="http://schemas.microsoft.com/office/powerpoint/2010/main" val="6855157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73</a:t>
            </a:fld>
            <a:endParaRPr lang="pt-BR"/>
          </a:p>
        </p:txBody>
      </p:sp>
    </p:spTree>
    <p:extLst>
      <p:ext uri="{BB962C8B-B14F-4D97-AF65-F5344CB8AC3E}">
        <p14:creationId xmlns:p14="http://schemas.microsoft.com/office/powerpoint/2010/main" val="28116263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74</a:t>
            </a:fld>
            <a:endParaRPr lang="pt-BR"/>
          </a:p>
        </p:txBody>
      </p:sp>
    </p:spTree>
    <p:extLst>
      <p:ext uri="{BB962C8B-B14F-4D97-AF65-F5344CB8AC3E}">
        <p14:creationId xmlns:p14="http://schemas.microsoft.com/office/powerpoint/2010/main" val="14588445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75</a:t>
            </a:fld>
            <a:endParaRPr lang="pt-BR"/>
          </a:p>
        </p:txBody>
      </p:sp>
    </p:spTree>
    <p:extLst>
      <p:ext uri="{BB962C8B-B14F-4D97-AF65-F5344CB8AC3E}">
        <p14:creationId xmlns:p14="http://schemas.microsoft.com/office/powerpoint/2010/main" val="36647736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76</a:t>
            </a:fld>
            <a:endParaRPr lang="pt-BR"/>
          </a:p>
        </p:txBody>
      </p:sp>
    </p:spTree>
    <p:extLst>
      <p:ext uri="{BB962C8B-B14F-4D97-AF65-F5344CB8AC3E}">
        <p14:creationId xmlns:p14="http://schemas.microsoft.com/office/powerpoint/2010/main" val="4334958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77</a:t>
            </a:fld>
            <a:endParaRPr lang="pt-BR"/>
          </a:p>
        </p:txBody>
      </p:sp>
    </p:spTree>
    <p:extLst>
      <p:ext uri="{BB962C8B-B14F-4D97-AF65-F5344CB8AC3E}">
        <p14:creationId xmlns:p14="http://schemas.microsoft.com/office/powerpoint/2010/main" val="16785602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78</a:t>
            </a:fld>
            <a:endParaRPr lang="pt-BR"/>
          </a:p>
        </p:txBody>
      </p:sp>
    </p:spTree>
    <p:extLst>
      <p:ext uri="{BB962C8B-B14F-4D97-AF65-F5344CB8AC3E}">
        <p14:creationId xmlns:p14="http://schemas.microsoft.com/office/powerpoint/2010/main" val="26252275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79</a:t>
            </a:fld>
            <a:endParaRPr lang="pt-BR"/>
          </a:p>
        </p:txBody>
      </p:sp>
    </p:spTree>
    <p:extLst>
      <p:ext uri="{BB962C8B-B14F-4D97-AF65-F5344CB8AC3E}">
        <p14:creationId xmlns:p14="http://schemas.microsoft.com/office/powerpoint/2010/main" val="3684662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[02:48]</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Dados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GDPR: politica de dados robusta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Dados de 1/</a:t>
            </a:r>
            <a:r>
              <a:rPr lang="pt-BR" dirty="0" err="1"/>
              <a:t>nov</a:t>
            </a:r>
            <a:r>
              <a:rPr lang="pt-BR" dirty="0"/>
              <a:t>/2013 até 31/dez/2013</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926321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[31:12]</a:t>
            </a:r>
          </a:p>
        </p:txBody>
      </p:sp>
      <p:sp>
        <p:nvSpPr>
          <p:cNvPr id="4" name="Slide Number Placeholder 3"/>
          <p:cNvSpPr>
            <a:spLocks noGrp="1"/>
          </p:cNvSpPr>
          <p:nvPr>
            <p:ph type="sldNum" sz="quarter" idx="5"/>
          </p:nvPr>
        </p:nvSpPr>
        <p:spPr/>
        <p:txBody>
          <a:bodyPr/>
          <a:lstStyle/>
          <a:p>
            <a:fld id="{11A34663-90A1-D846-8898-3C9F8D7E3213}" type="slidenum">
              <a:rPr lang="pt-BR" smtClean="0"/>
              <a:t>80</a:t>
            </a:fld>
            <a:endParaRPr lang="pt-BR"/>
          </a:p>
        </p:txBody>
      </p:sp>
    </p:spTree>
    <p:extLst>
      <p:ext uri="{BB962C8B-B14F-4D97-AF65-F5344CB8AC3E}">
        <p14:creationId xmlns:p14="http://schemas.microsoft.com/office/powerpoint/2010/main" val="20337784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81</a:t>
            </a:fld>
            <a:endParaRPr lang="pt-BR"/>
          </a:p>
        </p:txBody>
      </p:sp>
    </p:spTree>
    <p:extLst>
      <p:ext uri="{BB962C8B-B14F-4D97-AF65-F5344CB8AC3E}">
        <p14:creationId xmlns:p14="http://schemas.microsoft.com/office/powerpoint/2010/main" val="26250527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82</a:t>
            </a:fld>
            <a:endParaRPr lang="pt-BR"/>
          </a:p>
        </p:txBody>
      </p:sp>
    </p:spTree>
    <p:extLst>
      <p:ext uri="{BB962C8B-B14F-4D97-AF65-F5344CB8AC3E}">
        <p14:creationId xmlns:p14="http://schemas.microsoft.com/office/powerpoint/2010/main" val="229667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Região periférica</a:t>
            </a:r>
          </a:p>
          <a:p>
            <a:endParaRPr lang="pt-BR" dirty="0"/>
          </a:p>
          <a:p>
            <a:r>
              <a:rPr lang="pt-BR" dirty="0"/>
              <a:t>Tráfego de rede mais algo (provavelmente picos anormais) não são cobertos</a:t>
            </a:r>
          </a:p>
        </p:txBody>
      </p:sp>
      <p:sp>
        <p:nvSpPr>
          <p:cNvPr id="4" name="Slide Number Placeholder 3"/>
          <p:cNvSpPr>
            <a:spLocks noGrp="1"/>
          </p:cNvSpPr>
          <p:nvPr>
            <p:ph type="sldNum" sz="quarter" idx="5"/>
          </p:nvPr>
        </p:nvSpPr>
        <p:spPr/>
        <p:txBody>
          <a:bodyPr/>
          <a:lstStyle/>
          <a:p>
            <a:fld id="{11A34663-90A1-D846-8898-3C9F8D7E3213}" type="slidenum">
              <a:rPr lang="pt-BR" smtClean="0"/>
              <a:t>83</a:t>
            </a:fld>
            <a:endParaRPr lang="pt-BR"/>
          </a:p>
        </p:txBody>
      </p:sp>
    </p:spTree>
    <p:extLst>
      <p:ext uri="{BB962C8B-B14F-4D97-AF65-F5344CB8AC3E}">
        <p14:creationId xmlns:p14="http://schemas.microsoft.com/office/powerpoint/2010/main" val="17061243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Região central</a:t>
            </a:r>
          </a:p>
          <a:p>
            <a:endParaRPr lang="pt-BR" dirty="0"/>
          </a:p>
          <a:p>
            <a:r>
              <a:rPr lang="pt-BR" dirty="0"/>
              <a:t>Picos de demanda de tráfego estão sendo cobertos</a:t>
            </a:r>
          </a:p>
        </p:txBody>
      </p:sp>
      <p:sp>
        <p:nvSpPr>
          <p:cNvPr id="4" name="Slide Number Placeholder 3"/>
          <p:cNvSpPr>
            <a:spLocks noGrp="1"/>
          </p:cNvSpPr>
          <p:nvPr>
            <p:ph type="sldNum" sz="quarter" idx="5"/>
          </p:nvPr>
        </p:nvSpPr>
        <p:spPr/>
        <p:txBody>
          <a:bodyPr/>
          <a:lstStyle/>
          <a:p>
            <a:fld id="{11A34663-90A1-D846-8898-3C9F8D7E3213}" type="slidenum">
              <a:rPr lang="pt-BR" smtClean="0"/>
              <a:t>84</a:t>
            </a:fld>
            <a:endParaRPr lang="pt-BR"/>
          </a:p>
        </p:txBody>
      </p:sp>
    </p:spTree>
    <p:extLst>
      <p:ext uri="{BB962C8B-B14F-4D97-AF65-F5344CB8AC3E}">
        <p14:creationId xmlns:p14="http://schemas.microsoft.com/office/powerpoint/2010/main" val="5433968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Diferentes janelas de tempo podem ser úteis em diferentes cenários</a:t>
            </a:r>
          </a:p>
          <a:p>
            <a:r>
              <a:rPr lang="pt-BR" dirty="0"/>
              <a:t>	Compilações condizentes com um ajuste menos frequente nas especificações da infra</a:t>
            </a:r>
          </a:p>
          <a:p>
            <a:endParaRPr lang="pt-BR" dirty="0"/>
          </a:p>
          <a:p>
            <a:r>
              <a:rPr lang="pt-BR" dirty="0"/>
              <a:t>Base de treinamento ficou 6x menor</a:t>
            </a:r>
          </a:p>
          <a:p>
            <a:r>
              <a:rPr lang="pt-BR" dirty="0"/>
              <a:t>Mesmo assim não houve uma perda considerável de performance</a:t>
            </a:r>
          </a:p>
          <a:p>
            <a:endParaRPr lang="pt-BR" dirty="0"/>
          </a:p>
          <a:p>
            <a:r>
              <a:rPr lang="pt-BR" dirty="0"/>
              <a:t>Treinamento baixou de 175s~200s para 40s</a:t>
            </a:r>
          </a:p>
        </p:txBody>
      </p:sp>
      <p:sp>
        <p:nvSpPr>
          <p:cNvPr id="4" name="Slide Number Placeholder 3"/>
          <p:cNvSpPr>
            <a:spLocks noGrp="1"/>
          </p:cNvSpPr>
          <p:nvPr>
            <p:ph type="sldNum" sz="quarter" idx="5"/>
          </p:nvPr>
        </p:nvSpPr>
        <p:spPr/>
        <p:txBody>
          <a:bodyPr/>
          <a:lstStyle/>
          <a:p>
            <a:fld id="{11A34663-90A1-D846-8898-3C9F8D7E3213}" type="slidenum">
              <a:rPr lang="pt-BR" smtClean="0"/>
              <a:t>85</a:t>
            </a:fld>
            <a:endParaRPr lang="pt-BR"/>
          </a:p>
        </p:txBody>
      </p:sp>
    </p:spTree>
    <p:extLst>
      <p:ext uri="{BB962C8B-B14F-4D97-AF65-F5344CB8AC3E}">
        <p14:creationId xmlns:p14="http://schemas.microsoft.com/office/powerpoint/2010/main" val="39249698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[33:36]</a:t>
            </a:r>
          </a:p>
        </p:txBody>
      </p:sp>
      <p:sp>
        <p:nvSpPr>
          <p:cNvPr id="4" name="Slide Number Placeholder 3"/>
          <p:cNvSpPr>
            <a:spLocks noGrp="1"/>
          </p:cNvSpPr>
          <p:nvPr>
            <p:ph type="sldNum" sz="quarter" idx="5"/>
          </p:nvPr>
        </p:nvSpPr>
        <p:spPr/>
        <p:txBody>
          <a:bodyPr/>
          <a:lstStyle/>
          <a:p>
            <a:fld id="{11A34663-90A1-D846-8898-3C9F8D7E3213}" type="slidenum">
              <a:rPr lang="pt-BR" smtClean="0"/>
              <a:t>86</a:t>
            </a:fld>
            <a:endParaRPr lang="pt-BR"/>
          </a:p>
        </p:txBody>
      </p:sp>
    </p:spTree>
    <p:extLst>
      <p:ext uri="{BB962C8B-B14F-4D97-AF65-F5344CB8AC3E}">
        <p14:creationId xmlns:p14="http://schemas.microsoft.com/office/powerpoint/2010/main" val="42473967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Adição dos hubs de transporte não implicam diretamente em um tempo de treinamento maior</a:t>
            </a:r>
          </a:p>
        </p:txBody>
      </p:sp>
      <p:sp>
        <p:nvSpPr>
          <p:cNvPr id="4" name="Slide Number Placeholder 3"/>
          <p:cNvSpPr>
            <a:spLocks noGrp="1"/>
          </p:cNvSpPr>
          <p:nvPr>
            <p:ph type="sldNum" sz="quarter" idx="5"/>
          </p:nvPr>
        </p:nvSpPr>
        <p:spPr/>
        <p:txBody>
          <a:bodyPr/>
          <a:lstStyle/>
          <a:p>
            <a:fld id="{11A34663-90A1-D846-8898-3C9F8D7E3213}" type="slidenum">
              <a:rPr lang="pt-BR" smtClean="0"/>
              <a:t>87</a:t>
            </a:fld>
            <a:endParaRPr lang="pt-BR"/>
          </a:p>
        </p:txBody>
      </p:sp>
    </p:spTree>
    <p:extLst>
      <p:ext uri="{BB962C8B-B14F-4D97-AF65-F5344CB8AC3E}">
        <p14:creationId xmlns:p14="http://schemas.microsoft.com/office/powerpoint/2010/main" val="19453800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[34:24]</a:t>
            </a:r>
          </a:p>
          <a:p>
            <a:endParaRPr lang="pt-BR" dirty="0"/>
          </a:p>
          <a:p>
            <a:r>
              <a:rPr lang="pt-BR" dirty="0"/>
              <a:t>Fazendo uma comparação com outras técnicas: ARIMA</a:t>
            </a:r>
          </a:p>
        </p:txBody>
      </p:sp>
      <p:sp>
        <p:nvSpPr>
          <p:cNvPr id="4" name="Slide Number Placeholder 3"/>
          <p:cNvSpPr>
            <a:spLocks noGrp="1"/>
          </p:cNvSpPr>
          <p:nvPr>
            <p:ph type="sldNum" sz="quarter" idx="5"/>
          </p:nvPr>
        </p:nvSpPr>
        <p:spPr/>
        <p:txBody>
          <a:bodyPr/>
          <a:lstStyle/>
          <a:p>
            <a:fld id="{11A34663-90A1-D846-8898-3C9F8D7E3213}" type="slidenum">
              <a:rPr lang="pt-BR" smtClean="0"/>
              <a:t>88</a:t>
            </a:fld>
            <a:endParaRPr lang="pt-BR"/>
          </a:p>
        </p:txBody>
      </p:sp>
    </p:spTree>
    <p:extLst>
      <p:ext uri="{BB962C8B-B14F-4D97-AF65-F5344CB8AC3E}">
        <p14:creationId xmlns:p14="http://schemas.microsoft.com/office/powerpoint/2010/main" val="16764330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[34:24]</a:t>
            </a:r>
          </a:p>
          <a:p>
            <a:endParaRPr lang="pt-BR" dirty="0"/>
          </a:p>
          <a:p>
            <a:r>
              <a:rPr lang="pt-BR" dirty="0"/>
              <a:t>Fazendo uma comparação com outras técnicas: ARIMA</a:t>
            </a:r>
          </a:p>
        </p:txBody>
      </p:sp>
      <p:sp>
        <p:nvSpPr>
          <p:cNvPr id="4" name="Slide Number Placeholder 3"/>
          <p:cNvSpPr>
            <a:spLocks noGrp="1"/>
          </p:cNvSpPr>
          <p:nvPr>
            <p:ph type="sldNum" sz="quarter" idx="5"/>
          </p:nvPr>
        </p:nvSpPr>
        <p:spPr/>
        <p:txBody>
          <a:bodyPr/>
          <a:lstStyle/>
          <a:p>
            <a:fld id="{11A34663-90A1-D846-8898-3C9F8D7E3213}" type="slidenum">
              <a:rPr lang="pt-BR" smtClean="0"/>
              <a:t>89</a:t>
            </a:fld>
            <a:endParaRPr lang="pt-BR"/>
          </a:p>
        </p:txBody>
      </p:sp>
    </p:spTree>
    <p:extLst>
      <p:ext uri="{BB962C8B-B14F-4D97-AF65-F5344CB8AC3E}">
        <p14:creationId xmlns:p14="http://schemas.microsoft.com/office/powerpoint/2010/main" val="2615305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[03:12]</a:t>
            </a:r>
          </a:p>
          <a:p>
            <a:endParaRPr lang="pt-BR" dirty="0"/>
          </a:p>
          <a:p>
            <a:r>
              <a:rPr lang="pt-BR" dirty="0"/>
              <a:t>Inovação</a:t>
            </a:r>
          </a:p>
          <a:p>
            <a:r>
              <a:rPr lang="pt-BR" dirty="0"/>
              <a:t>	Uso pioneiro de dados de transporte público</a:t>
            </a:r>
          </a:p>
          <a:p>
            <a:endParaRPr lang="pt-BR" dirty="0"/>
          </a:p>
          <a:p>
            <a:r>
              <a:rPr lang="pt-BR" dirty="0"/>
              <a:t>	Dados e modelagem abertas na licença CC 4.0</a:t>
            </a:r>
          </a:p>
          <a:p>
            <a:endParaRPr lang="pt-BR" dirty="0"/>
          </a:p>
          <a:p>
            <a:r>
              <a:rPr lang="pt-BR" dirty="0"/>
              <a:t>	Uso de </a:t>
            </a:r>
            <a:r>
              <a:rPr lang="pt-BR" dirty="0" err="1"/>
              <a:t>feature</a:t>
            </a:r>
            <a:r>
              <a:rPr lang="pt-BR" dirty="0"/>
              <a:t> </a:t>
            </a:r>
            <a:r>
              <a:rPr lang="pt-BR" dirty="0" err="1"/>
              <a:t>selection</a:t>
            </a:r>
            <a:r>
              <a:rPr lang="pt-BR" dirty="0"/>
              <a:t> para diminuir o custo computacional de treinamento e inferência do modelo</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2237940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[34:24]</a:t>
            </a:r>
          </a:p>
          <a:p>
            <a:endParaRPr lang="pt-BR" dirty="0"/>
          </a:p>
          <a:p>
            <a:r>
              <a:rPr lang="pt-BR" dirty="0"/>
              <a:t>Fazendo uma comparação com outras técnicas: ARIMA</a:t>
            </a:r>
          </a:p>
        </p:txBody>
      </p:sp>
      <p:sp>
        <p:nvSpPr>
          <p:cNvPr id="4" name="Slide Number Placeholder 3"/>
          <p:cNvSpPr>
            <a:spLocks noGrp="1"/>
          </p:cNvSpPr>
          <p:nvPr>
            <p:ph type="sldNum" sz="quarter" idx="5"/>
          </p:nvPr>
        </p:nvSpPr>
        <p:spPr/>
        <p:txBody>
          <a:bodyPr/>
          <a:lstStyle/>
          <a:p>
            <a:fld id="{11A34663-90A1-D846-8898-3C9F8D7E3213}" type="slidenum">
              <a:rPr lang="pt-BR" smtClean="0"/>
              <a:t>90</a:t>
            </a:fld>
            <a:endParaRPr lang="pt-BR"/>
          </a:p>
        </p:txBody>
      </p:sp>
    </p:spTree>
    <p:extLst>
      <p:ext uri="{BB962C8B-B14F-4D97-AF65-F5344CB8AC3E}">
        <p14:creationId xmlns:p14="http://schemas.microsoft.com/office/powerpoint/2010/main" val="21245483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91</a:t>
            </a:fld>
            <a:endParaRPr lang="pt-BR"/>
          </a:p>
        </p:txBody>
      </p:sp>
    </p:spTree>
    <p:extLst>
      <p:ext uri="{BB962C8B-B14F-4D97-AF65-F5344CB8AC3E}">
        <p14:creationId xmlns:p14="http://schemas.microsoft.com/office/powerpoint/2010/main" val="36435993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92</a:t>
            </a:fld>
            <a:endParaRPr lang="pt-BR"/>
          </a:p>
        </p:txBody>
      </p:sp>
    </p:spTree>
    <p:extLst>
      <p:ext uri="{BB962C8B-B14F-4D97-AF65-F5344CB8AC3E}">
        <p14:creationId xmlns:p14="http://schemas.microsoft.com/office/powerpoint/2010/main" val="34315233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Bons resultados de forma geral</a:t>
            </a:r>
          </a:p>
          <a:p>
            <a:endParaRPr lang="pt-BR" dirty="0"/>
          </a:p>
          <a:p>
            <a:r>
              <a:rPr lang="pt-BR" dirty="0"/>
              <a:t>Testes Core e Event com a mesma performance de forma geral</a:t>
            </a:r>
          </a:p>
          <a:p>
            <a:r>
              <a:rPr lang="pt-BR" dirty="0"/>
              <a:t>- Indica que eventos aperiódicos não são um problema para o modelo</a:t>
            </a:r>
          </a:p>
        </p:txBody>
      </p:sp>
      <p:sp>
        <p:nvSpPr>
          <p:cNvPr id="4" name="Slide Number Placeholder 3"/>
          <p:cNvSpPr>
            <a:spLocks noGrp="1"/>
          </p:cNvSpPr>
          <p:nvPr>
            <p:ph type="sldNum" sz="quarter" idx="5"/>
          </p:nvPr>
        </p:nvSpPr>
        <p:spPr/>
        <p:txBody>
          <a:bodyPr/>
          <a:lstStyle/>
          <a:p>
            <a:fld id="{11A34663-90A1-D846-8898-3C9F8D7E3213}" type="slidenum">
              <a:rPr lang="pt-BR" smtClean="0"/>
              <a:t>93</a:t>
            </a:fld>
            <a:endParaRPr lang="pt-BR"/>
          </a:p>
        </p:txBody>
      </p:sp>
    </p:spTree>
    <p:extLst>
      <p:ext uri="{BB962C8B-B14F-4D97-AF65-F5344CB8AC3E}">
        <p14:creationId xmlns:p14="http://schemas.microsoft.com/office/powerpoint/2010/main" val="11420284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ARIMA</a:t>
            </a:r>
          </a:p>
          <a:p>
            <a:pPr marL="171450" indent="-171450">
              <a:buFontTx/>
              <a:buChar char="-"/>
            </a:pPr>
            <a:r>
              <a:rPr lang="pt-BR" dirty="0"/>
              <a:t>Tende a fazer previsões em torno das médias passadas</a:t>
            </a:r>
          </a:p>
          <a:p>
            <a:pPr marL="171450" indent="-171450">
              <a:buFontTx/>
              <a:buChar char="-"/>
            </a:pPr>
            <a:r>
              <a:rPr lang="pt-BR" dirty="0"/>
              <a:t>Não indicado para cenários muito dinâmicos</a:t>
            </a:r>
          </a:p>
        </p:txBody>
      </p:sp>
      <p:sp>
        <p:nvSpPr>
          <p:cNvPr id="4" name="Slide Number Placeholder 3"/>
          <p:cNvSpPr>
            <a:spLocks noGrp="1"/>
          </p:cNvSpPr>
          <p:nvPr>
            <p:ph type="sldNum" sz="quarter" idx="5"/>
          </p:nvPr>
        </p:nvSpPr>
        <p:spPr/>
        <p:txBody>
          <a:bodyPr/>
          <a:lstStyle/>
          <a:p>
            <a:fld id="{11A34663-90A1-D846-8898-3C9F8D7E3213}" type="slidenum">
              <a:rPr lang="pt-BR" smtClean="0"/>
              <a:t>94</a:t>
            </a:fld>
            <a:endParaRPr lang="pt-BR"/>
          </a:p>
        </p:txBody>
      </p:sp>
    </p:spTree>
    <p:extLst>
      <p:ext uri="{BB962C8B-B14F-4D97-AF65-F5344CB8AC3E}">
        <p14:creationId xmlns:p14="http://schemas.microsoft.com/office/powerpoint/2010/main" val="29870340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HW</a:t>
            </a:r>
          </a:p>
          <a:p>
            <a:pPr marL="171450" indent="-171450">
              <a:buFontTx/>
              <a:buChar char="-"/>
            </a:pPr>
            <a:r>
              <a:rPr lang="pt-BR" dirty="0"/>
              <a:t>Basicamente repetindo as amostras anteriores</a:t>
            </a:r>
          </a:p>
          <a:p>
            <a:pPr marL="171450" indent="-171450">
              <a:buFontTx/>
              <a:buChar char="-"/>
            </a:pPr>
            <a:r>
              <a:rPr lang="pt-BR" dirty="0"/>
              <a:t>Boas métricas, mas pouco uso prático</a:t>
            </a:r>
          </a:p>
        </p:txBody>
      </p:sp>
      <p:sp>
        <p:nvSpPr>
          <p:cNvPr id="4" name="Slide Number Placeholder 3"/>
          <p:cNvSpPr>
            <a:spLocks noGrp="1"/>
          </p:cNvSpPr>
          <p:nvPr>
            <p:ph type="sldNum" sz="quarter" idx="5"/>
          </p:nvPr>
        </p:nvSpPr>
        <p:spPr/>
        <p:txBody>
          <a:bodyPr/>
          <a:lstStyle/>
          <a:p>
            <a:fld id="{11A34663-90A1-D846-8898-3C9F8D7E3213}" type="slidenum">
              <a:rPr lang="pt-BR" smtClean="0"/>
              <a:t>95</a:t>
            </a:fld>
            <a:endParaRPr lang="pt-BR"/>
          </a:p>
        </p:txBody>
      </p:sp>
    </p:spTree>
    <p:extLst>
      <p:ext uri="{BB962C8B-B14F-4D97-AF65-F5344CB8AC3E}">
        <p14:creationId xmlns:p14="http://schemas.microsoft.com/office/powerpoint/2010/main" val="36203024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Teste de evento</a:t>
            </a:r>
          </a:p>
          <a:p>
            <a:pPr marL="171450" indent="-171450">
              <a:buFontTx/>
              <a:buChar char="-"/>
            </a:pPr>
            <a:r>
              <a:rPr lang="pt-BR" dirty="0"/>
              <a:t>Evento aperiódico sendo previsto pelo modelo</a:t>
            </a:r>
          </a:p>
          <a:p>
            <a:pPr marL="171450" indent="-171450">
              <a:buFontTx/>
              <a:buChar char="-"/>
            </a:pPr>
            <a:endParaRPr lang="pt-BR" dirty="0"/>
          </a:p>
          <a:p>
            <a:pPr marL="0" indent="0">
              <a:buFontTx/>
              <a:buNone/>
            </a:pPr>
            <a:r>
              <a:rPr lang="pt-BR" dirty="0"/>
              <a:t>NMAE</a:t>
            </a:r>
          </a:p>
          <a:p>
            <a:pPr marL="171450" indent="-171450">
              <a:buFontTx/>
              <a:buChar char="-"/>
            </a:pPr>
            <a:r>
              <a:rPr lang="pt-BR" dirty="0"/>
              <a:t>11% (c/ hubs)</a:t>
            </a:r>
          </a:p>
          <a:p>
            <a:pPr marL="171450" indent="-171450">
              <a:buFontTx/>
              <a:buChar char="-"/>
            </a:pPr>
            <a:r>
              <a:rPr lang="pt-BR" dirty="0"/>
              <a:t>11,59% (sem hubs </a:t>
            </a:r>
            <a:r>
              <a:rPr lang="pt-BR"/>
              <a:t>de transporte)</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96</a:t>
            </a:fld>
            <a:endParaRPr lang="pt-BR"/>
          </a:p>
        </p:txBody>
      </p:sp>
    </p:spTree>
    <p:extLst>
      <p:ext uri="{BB962C8B-B14F-4D97-AF65-F5344CB8AC3E}">
        <p14:creationId xmlns:p14="http://schemas.microsoft.com/office/powerpoint/2010/main" val="19859942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[37:12]</a:t>
            </a:r>
          </a:p>
        </p:txBody>
      </p:sp>
      <p:sp>
        <p:nvSpPr>
          <p:cNvPr id="4" name="Slide Number Placeholder 3"/>
          <p:cNvSpPr>
            <a:spLocks noGrp="1"/>
          </p:cNvSpPr>
          <p:nvPr>
            <p:ph type="sldNum" sz="quarter" idx="5"/>
          </p:nvPr>
        </p:nvSpPr>
        <p:spPr/>
        <p:txBody>
          <a:bodyPr/>
          <a:lstStyle/>
          <a:p>
            <a:fld id="{11A34663-90A1-D846-8898-3C9F8D7E3213}" type="slidenum">
              <a:rPr lang="pt-BR" smtClean="0"/>
              <a:t>97</a:t>
            </a:fld>
            <a:endParaRPr lang="pt-BR"/>
          </a:p>
        </p:txBody>
      </p:sp>
    </p:spTree>
    <p:extLst>
      <p:ext uri="{BB962C8B-B14F-4D97-AF65-F5344CB8AC3E}">
        <p14:creationId xmlns:p14="http://schemas.microsoft.com/office/powerpoint/2010/main" val="25995006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[37:36]</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98</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78811877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99</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947962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22475-C0F1-30D1-AC17-D44F0BC77A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3B029E1B-F2DA-CD96-4787-D5E1F02723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B815C5D1-5D5A-F27C-05F5-22016ADC7046}"/>
              </a:ext>
            </a:extLst>
          </p:cNvPr>
          <p:cNvSpPr>
            <a:spLocks noGrp="1"/>
          </p:cNvSpPr>
          <p:nvPr>
            <p:ph type="dt" sz="half" idx="10"/>
          </p:nvPr>
        </p:nvSpPr>
        <p:spPr/>
        <p:txBody>
          <a:bodyPr/>
          <a:lstStyle/>
          <a:p>
            <a:fld id="{B7D7292B-FE83-8149-80C4-91AAECDA12E5}" type="datetime1">
              <a:rPr lang="en-US" smtClean="0"/>
              <a:t>11/11/23</a:t>
            </a:fld>
            <a:endParaRPr lang="pt-BR"/>
          </a:p>
        </p:txBody>
      </p:sp>
      <p:sp>
        <p:nvSpPr>
          <p:cNvPr id="5" name="Footer Placeholder 4">
            <a:extLst>
              <a:ext uri="{FF2B5EF4-FFF2-40B4-BE49-F238E27FC236}">
                <a16:creationId xmlns:a16="http://schemas.microsoft.com/office/drawing/2014/main" id="{C6FCDD15-8C4F-701E-455E-86ED56817662}"/>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F12FB97F-33B3-5ED5-5879-E6F5606AB053}"/>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422662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9E4C-2ADF-10F3-739A-FBA0E8788611}"/>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BCE8F71D-F6EF-2683-313F-5128E202AF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09AAB140-3CCF-72BF-858B-D41218C6EA65}"/>
              </a:ext>
            </a:extLst>
          </p:cNvPr>
          <p:cNvSpPr>
            <a:spLocks noGrp="1"/>
          </p:cNvSpPr>
          <p:nvPr>
            <p:ph type="dt" sz="half" idx="10"/>
          </p:nvPr>
        </p:nvSpPr>
        <p:spPr/>
        <p:txBody>
          <a:bodyPr/>
          <a:lstStyle/>
          <a:p>
            <a:fld id="{F727921A-E0AD-844D-AD8F-CAC84CE426DD}" type="datetime1">
              <a:rPr lang="en-US" smtClean="0"/>
              <a:t>11/11/23</a:t>
            </a:fld>
            <a:endParaRPr lang="pt-BR"/>
          </a:p>
        </p:txBody>
      </p:sp>
      <p:sp>
        <p:nvSpPr>
          <p:cNvPr id="5" name="Footer Placeholder 4">
            <a:extLst>
              <a:ext uri="{FF2B5EF4-FFF2-40B4-BE49-F238E27FC236}">
                <a16:creationId xmlns:a16="http://schemas.microsoft.com/office/drawing/2014/main" id="{E52599AC-7733-768D-702B-3C38B09A396E}"/>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C0AC5F29-3D92-AE1F-44C2-74B537FDA41A}"/>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787194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998E0-8302-20DF-A7C1-84B2DAEF0D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3062A88A-35C8-6CF4-F8B5-16E0A585B6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2E79A6AA-F401-25A9-F01D-CF9639DBE09F}"/>
              </a:ext>
            </a:extLst>
          </p:cNvPr>
          <p:cNvSpPr>
            <a:spLocks noGrp="1"/>
          </p:cNvSpPr>
          <p:nvPr>
            <p:ph type="dt" sz="half" idx="10"/>
          </p:nvPr>
        </p:nvSpPr>
        <p:spPr/>
        <p:txBody>
          <a:bodyPr/>
          <a:lstStyle/>
          <a:p>
            <a:fld id="{9CD9CF61-6AC0-B04A-8A79-63823834CBEC}" type="datetime1">
              <a:rPr lang="en-US" smtClean="0"/>
              <a:t>11/11/23</a:t>
            </a:fld>
            <a:endParaRPr lang="pt-BR"/>
          </a:p>
        </p:txBody>
      </p:sp>
      <p:sp>
        <p:nvSpPr>
          <p:cNvPr id="5" name="Footer Placeholder 4">
            <a:extLst>
              <a:ext uri="{FF2B5EF4-FFF2-40B4-BE49-F238E27FC236}">
                <a16:creationId xmlns:a16="http://schemas.microsoft.com/office/drawing/2014/main" id="{0B241B89-92B9-C455-F4CC-3AAB462EA21D}"/>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BE566C92-9909-71E0-1A59-9276B29C2DB7}"/>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1267227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607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5CBB-049B-798E-1728-5E2685147F77}"/>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FA4557A0-51C0-9FE7-32DE-1DBFE21B80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43592E91-38BC-0CB0-5DDB-3013C95D88FC}"/>
              </a:ext>
            </a:extLst>
          </p:cNvPr>
          <p:cNvSpPr>
            <a:spLocks noGrp="1"/>
          </p:cNvSpPr>
          <p:nvPr>
            <p:ph type="dt" sz="half" idx="10"/>
          </p:nvPr>
        </p:nvSpPr>
        <p:spPr/>
        <p:txBody>
          <a:bodyPr/>
          <a:lstStyle/>
          <a:p>
            <a:fld id="{CC831FFB-6350-8C44-9E91-19D97611BEA9}" type="datetime1">
              <a:rPr lang="en-US" smtClean="0"/>
              <a:t>11/11/23</a:t>
            </a:fld>
            <a:endParaRPr lang="pt-BR"/>
          </a:p>
        </p:txBody>
      </p:sp>
      <p:sp>
        <p:nvSpPr>
          <p:cNvPr id="5" name="Footer Placeholder 4">
            <a:extLst>
              <a:ext uri="{FF2B5EF4-FFF2-40B4-BE49-F238E27FC236}">
                <a16:creationId xmlns:a16="http://schemas.microsoft.com/office/drawing/2014/main" id="{8595DDA1-481A-982A-DEEC-6A1CF4D24323}"/>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6DAAD68C-801E-C521-6657-E919A0F77892}"/>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458734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995C-7C39-844F-03ED-CE3890ECB3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5AA36F38-C287-AB55-49FA-ACA53A913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1A202-9444-A0DE-357C-F7E9CBFA9F1E}"/>
              </a:ext>
            </a:extLst>
          </p:cNvPr>
          <p:cNvSpPr>
            <a:spLocks noGrp="1"/>
          </p:cNvSpPr>
          <p:nvPr>
            <p:ph type="dt" sz="half" idx="10"/>
          </p:nvPr>
        </p:nvSpPr>
        <p:spPr/>
        <p:txBody>
          <a:bodyPr/>
          <a:lstStyle/>
          <a:p>
            <a:fld id="{4EF76644-9B79-9F49-B469-1DC73161FED8}" type="datetime1">
              <a:rPr lang="en-US" smtClean="0"/>
              <a:t>11/11/23</a:t>
            </a:fld>
            <a:endParaRPr lang="pt-BR"/>
          </a:p>
        </p:txBody>
      </p:sp>
      <p:sp>
        <p:nvSpPr>
          <p:cNvPr id="5" name="Footer Placeholder 4">
            <a:extLst>
              <a:ext uri="{FF2B5EF4-FFF2-40B4-BE49-F238E27FC236}">
                <a16:creationId xmlns:a16="http://schemas.microsoft.com/office/drawing/2014/main" id="{7C15608C-7DAF-86D0-7950-29190E3F13BF}"/>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DB1D7817-B4BD-F958-4973-95B5340F195E}"/>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46417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9B7B-AFE0-23BF-67A5-9BD5F3447D2C}"/>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4EEB48AF-9DF7-652B-17A0-1C6FF5DE86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291D78BE-E27E-AF45-5926-7CC58F6CA2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2E9222C4-FB3B-8DBB-9897-BED397F48F02}"/>
              </a:ext>
            </a:extLst>
          </p:cNvPr>
          <p:cNvSpPr>
            <a:spLocks noGrp="1"/>
          </p:cNvSpPr>
          <p:nvPr>
            <p:ph type="dt" sz="half" idx="10"/>
          </p:nvPr>
        </p:nvSpPr>
        <p:spPr/>
        <p:txBody>
          <a:bodyPr/>
          <a:lstStyle/>
          <a:p>
            <a:fld id="{A6A5F312-EAA7-7D48-88BA-9918EFBF56FA}" type="datetime1">
              <a:rPr lang="en-US" smtClean="0"/>
              <a:t>11/11/23</a:t>
            </a:fld>
            <a:endParaRPr lang="pt-BR"/>
          </a:p>
        </p:txBody>
      </p:sp>
      <p:sp>
        <p:nvSpPr>
          <p:cNvPr id="6" name="Footer Placeholder 5">
            <a:extLst>
              <a:ext uri="{FF2B5EF4-FFF2-40B4-BE49-F238E27FC236}">
                <a16:creationId xmlns:a16="http://schemas.microsoft.com/office/drawing/2014/main" id="{62072361-FC53-90B5-BD6A-49FC26F4492D}"/>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4392A992-A958-6654-70DB-BD1FCA020DB0}"/>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776966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5124-0FE4-4B8C-87F0-9BF93A026AF7}"/>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8100B540-C6CB-47A7-EBD9-48AF3E3B5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CC001F-1E63-B377-F2D7-8732EF7C58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50FCC3A5-9B8A-A4A5-573F-48D3A231EE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E69433-9C2E-DD95-DD6F-D944CCF188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CB71BA7C-EEF5-81FE-F7FA-92B0A47691E1}"/>
              </a:ext>
            </a:extLst>
          </p:cNvPr>
          <p:cNvSpPr>
            <a:spLocks noGrp="1"/>
          </p:cNvSpPr>
          <p:nvPr>
            <p:ph type="dt" sz="half" idx="10"/>
          </p:nvPr>
        </p:nvSpPr>
        <p:spPr/>
        <p:txBody>
          <a:bodyPr/>
          <a:lstStyle/>
          <a:p>
            <a:fld id="{619E78BB-BB23-6E49-9BDB-7472C1355587}" type="datetime1">
              <a:rPr lang="en-US" smtClean="0"/>
              <a:t>11/11/23</a:t>
            </a:fld>
            <a:endParaRPr lang="pt-BR"/>
          </a:p>
        </p:txBody>
      </p:sp>
      <p:sp>
        <p:nvSpPr>
          <p:cNvPr id="8" name="Footer Placeholder 7">
            <a:extLst>
              <a:ext uri="{FF2B5EF4-FFF2-40B4-BE49-F238E27FC236}">
                <a16:creationId xmlns:a16="http://schemas.microsoft.com/office/drawing/2014/main" id="{4BA35A0D-0389-AE63-B37A-A212802DC281}"/>
              </a:ext>
            </a:extLst>
          </p:cNvPr>
          <p:cNvSpPr>
            <a:spLocks noGrp="1"/>
          </p:cNvSpPr>
          <p:nvPr>
            <p:ph type="ftr" sz="quarter" idx="11"/>
          </p:nvPr>
        </p:nvSpPr>
        <p:spPr/>
        <p:txBody>
          <a:bodyPr/>
          <a:lstStyle/>
          <a:p>
            <a:r>
              <a:rPr lang="pt-BR"/>
              <a:t>A Mobile Traffic Predictor Enhanced by Neighboring Transportation Data (MTP-NT)</a:t>
            </a:r>
          </a:p>
        </p:txBody>
      </p:sp>
      <p:sp>
        <p:nvSpPr>
          <p:cNvPr id="9" name="Slide Number Placeholder 8">
            <a:extLst>
              <a:ext uri="{FF2B5EF4-FFF2-40B4-BE49-F238E27FC236}">
                <a16:creationId xmlns:a16="http://schemas.microsoft.com/office/drawing/2014/main" id="{08A17A5A-9268-3D9E-0D55-10BAEBCE23DD}"/>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3339156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1E37-B40E-F2D3-1AE5-0A5DDDB5A226}"/>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D2F0E1BE-A034-CCFC-BF5E-B74535347CFE}"/>
              </a:ext>
            </a:extLst>
          </p:cNvPr>
          <p:cNvSpPr>
            <a:spLocks noGrp="1"/>
          </p:cNvSpPr>
          <p:nvPr>
            <p:ph type="dt" sz="half" idx="10"/>
          </p:nvPr>
        </p:nvSpPr>
        <p:spPr/>
        <p:txBody>
          <a:bodyPr/>
          <a:lstStyle/>
          <a:p>
            <a:fld id="{6ABA3EEC-C7DD-1B40-8728-972E1C9136C0}" type="datetime1">
              <a:rPr lang="en-US" smtClean="0"/>
              <a:t>11/11/23</a:t>
            </a:fld>
            <a:endParaRPr lang="pt-BR"/>
          </a:p>
        </p:txBody>
      </p:sp>
      <p:sp>
        <p:nvSpPr>
          <p:cNvPr id="4" name="Footer Placeholder 3">
            <a:extLst>
              <a:ext uri="{FF2B5EF4-FFF2-40B4-BE49-F238E27FC236}">
                <a16:creationId xmlns:a16="http://schemas.microsoft.com/office/drawing/2014/main" id="{7C66D67B-6FF5-BFD0-4E33-E6E52D52CB9D}"/>
              </a:ext>
            </a:extLst>
          </p:cNvPr>
          <p:cNvSpPr>
            <a:spLocks noGrp="1"/>
          </p:cNvSpPr>
          <p:nvPr>
            <p:ph type="ftr" sz="quarter" idx="11"/>
          </p:nvPr>
        </p:nvSpPr>
        <p:spPr/>
        <p:txBody>
          <a:bodyPr/>
          <a:lstStyle/>
          <a:p>
            <a:r>
              <a:rPr lang="pt-BR"/>
              <a:t>A Mobile Traffic Predictor Enhanced by Neighboring Transportation Data (MTP-NT)</a:t>
            </a:r>
          </a:p>
        </p:txBody>
      </p:sp>
      <p:sp>
        <p:nvSpPr>
          <p:cNvPr id="5" name="Slide Number Placeholder 4">
            <a:extLst>
              <a:ext uri="{FF2B5EF4-FFF2-40B4-BE49-F238E27FC236}">
                <a16:creationId xmlns:a16="http://schemas.microsoft.com/office/drawing/2014/main" id="{699E3A06-9449-A391-F1E9-60B55298CF7E}"/>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108120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1F1097-0DA0-1B48-1D84-7682F60E1A3A}"/>
              </a:ext>
            </a:extLst>
          </p:cNvPr>
          <p:cNvSpPr>
            <a:spLocks noGrp="1"/>
          </p:cNvSpPr>
          <p:nvPr>
            <p:ph type="dt" sz="half" idx="10"/>
          </p:nvPr>
        </p:nvSpPr>
        <p:spPr/>
        <p:txBody>
          <a:bodyPr/>
          <a:lstStyle/>
          <a:p>
            <a:fld id="{728EB19E-60F9-E347-B916-E0C6BA076179}" type="datetime1">
              <a:rPr lang="en-US" smtClean="0"/>
              <a:t>11/11/23</a:t>
            </a:fld>
            <a:endParaRPr lang="pt-BR"/>
          </a:p>
        </p:txBody>
      </p:sp>
      <p:sp>
        <p:nvSpPr>
          <p:cNvPr id="3" name="Footer Placeholder 2">
            <a:extLst>
              <a:ext uri="{FF2B5EF4-FFF2-40B4-BE49-F238E27FC236}">
                <a16:creationId xmlns:a16="http://schemas.microsoft.com/office/drawing/2014/main" id="{1AF5AD5C-D14B-7AE5-3811-6C0296E22651}"/>
              </a:ext>
            </a:extLst>
          </p:cNvPr>
          <p:cNvSpPr>
            <a:spLocks noGrp="1"/>
          </p:cNvSpPr>
          <p:nvPr>
            <p:ph type="ftr" sz="quarter" idx="11"/>
          </p:nvPr>
        </p:nvSpPr>
        <p:spPr/>
        <p:txBody>
          <a:bodyPr/>
          <a:lstStyle/>
          <a:p>
            <a:r>
              <a:rPr lang="pt-BR"/>
              <a:t>A Mobile Traffic Predictor Enhanced by Neighboring Transportation Data (MTP-NT)</a:t>
            </a:r>
          </a:p>
        </p:txBody>
      </p:sp>
      <p:sp>
        <p:nvSpPr>
          <p:cNvPr id="4" name="Slide Number Placeholder 3">
            <a:extLst>
              <a:ext uri="{FF2B5EF4-FFF2-40B4-BE49-F238E27FC236}">
                <a16:creationId xmlns:a16="http://schemas.microsoft.com/office/drawing/2014/main" id="{D2E582B3-D5A4-044E-A4AB-3B7EE7BDD352}"/>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7374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D8CB-684F-7BFF-A7AC-4E74D0E03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B74B1E6B-8AE8-6F88-98FB-371DC43015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A12AF0EC-5093-94A1-FE2D-622DD369FE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64F375-431A-2F67-A67A-9F0C511B3FF8}"/>
              </a:ext>
            </a:extLst>
          </p:cNvPr>
          <p:cNvSpPr>
            <a:spLocks noGrp="1"/>
          </p:cNvSpPr>
          <p:nvPr>
            <p:ph type="dt" sz="half" idx="10"/>
          </p:nvPr>
        </p:nvSpPr>
        <p:spPr/>
        <p:txBody>
          <a:bodyPr/>
          <a:lstStyle/>
          <a:p>
            <a:fld id="{15B4D956-4AC8-404F-A7CF-EC008BDE51B6}" type="datetime1">
              <a:rPr lang="en-US" smtClean="0"/>
              <a:t>11/11/23</a:t>
            </a:fld>
            <a:endParaRPr lang="pt-BR"/>
          </a:p>
        </p:txBody>
      </p:sp>
      <p:sp>
        <p:nvSpPr>
          <p:cNvPr id="6" name="Footer Placeholder 5">
            <a:extLst>
              <a:ext uri="{FF2B5EF4-FFF2-40B4-BE49-F238E27FC236}">
                <a16:creationId xmlns:a16="http://schemas.microsoft.com/office/drawing/2014/main" id="{BC232438-5206-4E2C-6525-48C0889D35F9}"/>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D60FDD81-024A-9ECB-9A06-391882D8687E}"/>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3810693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4AAB7-1D48-B0BC-96D3-5016483035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DA040C50-D9FE-23CC-1888-C703CECCD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27303638-5C6C-D2C5-32C0-88C4AAA50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7B434B-2458-ACBD-0EAA-0E200A95BDAC}"/>
              </a:ext>
            </a:extLst>
          </p:cNvPr>
          <p:cNvSpPr>
            <a:spLocks noGrp="1"/>
          </p:cNvSpPr>
          <p:nvPr>
            <p:ph type="dt" sz="half" idx="10"/>
          </p:nvPr>
        </p:nvSpPr>
        <p:spPr/>
        <p:txBody>
          <a:bodyPr/>
          <a:lstStyle/>
          <a:p>
            <a:fld id="{0939231F-1418-9A44-976B-E0F4BFB8DF25}" type="datetime1">
              <a:rPr lang="en-US" smtClean="0"/>
              <a:t>11/11/23</a:t>
            </a:fld>
            <a:endParaRPr lang="pt-BR"/>
          </a:p>
        </p:txBody>
      </p:sp>
      <p:sp>
        <p:nvSpPr>
          <p:cNvPr id="6" name="Footer Placeholder 5">
            <a:extLst>
              <a:ext uri="{FF2B5EF4-FFF2-40B4-BE49-F238E27FC236}">
                <a16:creationId xmlns:a16="http://schemas.microsoft.com/office/drawing/2014/main" id="{BCF236AB-2040-A881-8E92-00CF1A073EF0}"/>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44DDF572-5C6E-08DA-7485-9D3490AE7BA5}"/>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121028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28E66B-F051-8D5F-4751-28238DC0D4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A142820F-5065-2F17-7E89-D3FE6D1AF4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E326C9B6-2E7A-1D9A-B76B-5347B60949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8104F5-6E01-7F45-A19D-27FA7BCF2A7A}" type="datetime1">
              <a:rPr lang="en-US" smtClean="0"/>
              <a:t>11/11/23</a:t>
            </a:fld>
            <a:endParaRPr lang="pt-BR"/>
          </a:p>
        </p:txBody>
      </p:sp>
      <p:sp>
        <p:nvSpPr>
          <p:cNvPr id="5" name="Footer Placeholder 4">
            <a:extLst>
              <a:ext uri="{FF2B5EF4-FFF2-40B4-BE49-F238E27FC236}">
                <a16:creationId xmlns:a16="http://schemas.microsoft.com/office/drawing/2014/main" id="{5F864619-F92E-5DE2-50F2-DFB4211DD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02EA6B35-025B-5248-2B8F-2A9DE2C90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6D1434-241F-3E4A-8778-0F70095E40C3}" type="slidenum">
              <a:rPr lang="pt-BR" smtClean="0"/>
              <a:t>‹#›</a:t>
            </a:fld>
            <a:endParaRPr lang="pt-BR"/>
          </a:p>
        </p:txBody>
      </p:sp>
    </p:spTree>
    <p:extLst>
      <p:ext uri="{BB962C8B-B14F-4D97-AF65-F5344CB8AC3E}">
        <p14:creationId xmlns:p14="http://schemas.microsoft.com/office/powerpoint/2010/main" val="329019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8.m4a"/><Relationship Id="rId1" Type="http://schemas.microsoft.com/office/2007/relationships/media" Target="../media/media78.m4a"/><Relationship Id="rId5" Type="http://schemas.openxmlformats.org/officeDocument/2006/relationships/image" Target="../media/image3.png"/><Relationship Id="rId4"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9.m4a"/><Relationship Id="rId1" Type="http://schemas.microsoft.com/office/2007/relationships/media" Target="../media/media79.m4a"/><Relationship Id="rId5" Type="http://schemas.openxmlformats.org/officeDocument/2006/relationships/image" Target="../media/image3.png"/><Relationship Id="rId4"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0.m4a"/><Relationship Id="rId1" Type="http://schemas.microsoft.com/office/2007/relationships/media" Target="../media/media80.m4a"/><Relationship Id="rId5" Type="http://schemas.openxmlformats.org/officeDocument/2006/relationships/image" Target="../media/image3.png"/><Relationship Id="rId4"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1.m4a"/><Relationship Id="rId1" Type="http://schemas.microsoft.com/office/2007/relationships/media" Target="../media/media81.m4a"/><Relationship Id="rId5" Type="http://schemas.openxmlformats.org/officeDocument/2006/relationships/image" Target="../media/image3.png"/><Relationship Id="rId4"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2.m4a"/><Relationship Id="rId1" Type="http://schemas.microsoft.com/office/2007/relationships/media" Target="../media/media82.m4a"/><Relationship Id="rId5" Type="http://schemas.openxmlformats.org/officeDocument/2006/relationships/image" Target="../media/image3.png"/><Relationship Id="rId4"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3.m4a"/><Relationship Id="rId1" Type="http://schemas.microsoft.com/office/2007/relationships/media" Target="../media/media83.m4a"/><Relationship Id="rId5" Type="http://schemas.openxmlformats.org/officeDocument/2006/relationships/image" Target="../media/image3.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4.m4a"/><Relationship Id="rId1" Type="http://schemas.microsoft.com/office/2007/relationships/media" Target="../media/media84.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85.m4a"/><Relationship Id="rId1" Type="http://schemas.microsoft.com/office/2007/relationships/media" Target="../media/media85.m4a"/><Relationship Id="rId6" Type="http://schemas.openxmlformats.org/officeDocument/2006/relationships/hyperlink" Target="mailto:mgcarneiro@ufu.br" TargetMode="External"/><Relationship Id="rId5" Type="http://schemas.openxmlformats.org/officeDocument/2006/relationships/hyperlink" Target="mailto:rafael.pasquini@ufu.br" TargetMode="External"/><Relationship Id="rId4" Type="http://schemas.openxmlformats.org/officeDocument/2006/relationships/hyperlink" Target="mailto:patrick@ufu.br" TargetMode="Externa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5.png"/><Relationship Id="rId5" Type="http://schemas.openxmlformats.org/officeDocument/2006/relationships/image" Target="../media/image1.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8.png"/><Relationship Id="rId5" Type="http://schemas.openxmlformats.org/officeDocument/2006/relationships/image" Target="../media/image1.jpe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9.png"/><Relationship Id="rId5" Type="http://schemas.openxmlformats.org/officeDocument/2006/relationships/image" Target="../media/image1.jpe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jpeg"/><Relationship Id="rId5" Type="http://schemas.openxmlformats.org/officeDocument/2006/relationships/image" Target="../media/image10.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jpeg"/><Relationship Id="rId5" Type="http://schemas.openxmlformats.org/officeDocument/2006/relationships/image" Target="../media/image11.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jpeg"/><Relationship Id="rId5" Type="http://schemas.openxmlformats.org/officeDocument/2006/relationships/hyperlink" Target="https://www.ericsson.com/en/reports-and-papers/mobility-report/reports/november-2022" TargetMode="Externa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2.png"/><Relationship Id="rId5" Type="http://schemas.openxmlformats.org/officeDocument/2006/relationships/image" Target="../media/image1.jpe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jpeg"/><Relationship Id="rId5" Type="http://schemas.openxmlformats.org/officeDocument/2006/relationships/image" Target="../media/image13.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0.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4.png"/><Relationship Id="rId5" Type="http://schemas.openxmlformats.org/officeDocument/2006/relationships/image" Target="../media/image1.jpe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15.png"/><Relationship Id="rId5" Type="http://schemas.openxmlformats.org/officeDocument/2006/relationships/image" Target="../media/image1.jpe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jpeg"/><Relationship Id="rId5" Type="http://schemas.openxmlformats.org/officeDocument/2006/relationships/image" Target="../media/image19.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1.jpeg"/><Relationship Id="rId5" Type="http://schemas.openxmlformats.org/officeDocument/2006/relationships/image" Target="../media/image20.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1.jpeg"/><Relationship Id="rId5" Type="http://schemas.openxmlformats.org/officeDocument/2006/relationships/image" Target="../media/image2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1.jpeg"/><Relationship Id="rId5" Type="http://schemas.openxmlformats.org/officeDocument/2006/relationships/image" Target="../media/image20.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1.jpeg"/><Relationship Id="rId5" Type="http://schemas.openxmlformats.org/officeDocument/2006/relationships/image" Target="../media/image20.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1.jpeg"/><Relationship Id="rId5" Type="http://schemas.openxmlformats.org/officeDocument/2006/relationships/image" Target="../media/image100.png"/><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1.jpeg"/><Relationship Id="rId5" Type="http://schemas.openxmlformats.org/officeDocument/2006/relationships/image" Target="../media/image23.png"/><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m4a"/><Relationship Id="rId1" Type="http://schemas.microsoft.com/office/2007/relationships/media" Target="../media/media46.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8" Type="http://schemas.openxmlformats.org/officeDocument/2006/relationships/image" Target="../media/image1.jpeg"/><Relationship Id="rId7"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8" Type="http://schemas.openxmlformats.org/officeDocument/2006/relationships/image" Target="../media/image1.jpeg"/><Relationship Id="rId7" Type="http://schemas.openxmlformats.org/officeDocument/2006/relationships/image" Target="../media/image20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png"/></Relationships>
</file>

<file path=ppt/slides/_rels/slide61.xml.rels><?xml version="1.0" encoding="UTF-8" standalone="yes"?>
<Relationships xmlns="http://schemas.openxmlformats.org/package/2006/relationships"><Relationship Id="rId7"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25.png"/></Relationships>
</file>

<file path=ppt/slides/_rels/slide62.xml.rels><?xml version="1.0" encoding="UTF-8" standalone="yes"?>
<Relationships xmlns="http://schemas.openxmlformats.org/package/2006/relationships"><Relationship Id="rId7"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m4a"/><Relationship Id="rId1" Type="http://schemas.microsoft.com/office/2007/relationships/media" Target="../media/media47.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8.m4a"/><Relationship Id="rId1" Type="http://schemas.microsoft.com/office/2007/relationships/media" Target="../media/media48.m4a"/><Relationship Id="rId6" Type="http://schemas.openxmlformats.org/officeDocument/2006/relationships/image" Target="../media/image1.jpeg"/><Relationship Id="rId5" Type="http://schemas.openxmlformats.org/officeDocument/2006/relationships/image" Target="../media/image27.jp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9.m4a"/><Relationship Id="rId1" Type="http://schemas.microsoft.com/office/2007/relationships/media" Target="../media/media49.m4a"/><Relationship Id="rId6" Type="http://schemas.openxmlformats.org/officeDocument/2006/relationships/image" Target="../media/image1.jpeg"/><Relationship Id="rId5" Type="http://schemas.openxmlformats.org/officeDocument/2006/relationships/image" Target="../media/image27.jpg"/><Relationship Id="rId4"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0.m4a"/><Relationship Id="rId1" Type="http://schemas.microsoft.com/office/2007/relationships/media" Target="../media/media50.m4a"/><Relationship Id="rId6" Type="http://schemas.openxmlformats.org/officeDocument/2006/relationships/image" Target="../media/image1.jpeg"/><Relationship Id="rId5" Type="http://schemas.openxmlformats.org/officeDocument/2006/relationships/image" Target="../media/image27.jp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1.m4a"/><Relationship Id="rId1" Type="http://schemas.microsoft.com/office/2007/relationships/media" Target="../media/media51.m4a"/><Relationship Id="rId6" Type="http://schemas.openxmlformats.org/officeDocument/2006/relationships/image" Target="../media/image1.jpeg"/><Relationship Id="rId5" Type="http://schemas.openxmlformats.org/officeDocument/2006/relationships/image" Target="../media/image29.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2.m4a"/><Relationship Id="rId1" Type="http://schemas.microsoft.com/office/2007/relationships/media" Target="../media/media52.m4a"/><Relationship Id="rId6" Type="http://schemas.openxmlformats.org/officeDocument/2006/relationships/image" Target="../media/image1.jpeg"/><Relationship Id="rId5" Type="http://schemas.openxmlformats.org/officeDocument/2006/relationships/image" Target="../media/image29.png"/><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3.m4a"/><Relationship Id="rId1" Type="http://schemas.microsoft.com/office/2007/relationships/media" Target="../media/media53.m4a"/><Relationship Id="rId6" Type="http://schemas.openxmlformats.org/officeDocument/2006/relationships/image" Target="../media/image1.jpeg"/><Relationship Id="rId5" Type="http://schemas.openxmlformats.org/officeDocument/2006/relationships/image" Target="../media/image29.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4.m4a"/><Relationship Id="rId1" Type="http://schemas.microsoft.com/office/2007/relationships/media" Target="../media/media54.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m4a"/><Relationship Id="rId1" Type="http://schemas.microsoft.com/office/2007/relationships/media" Target="../media/media55.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6.m4a"/><Relationship Id="rId1" Type="http://schemas.microsoft.com/office/2007/relationships/media" Target="../media/media56.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m4a"/><Relationship Id="rId1" Type="http://schemas.microsoft.com/office/2007/relationships/media" Target="../media/media57.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8.m4a"/><Relationship Id="rId1" Type="http://schemas.microsoft.com/office/2007/relationships/media" Target="../media/media58.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9.m4a"/><Relationship Id="rId1" Type="http://schemas.microsoft.com/office/2007/relationships/media" Target="../media/media59.m4a"/><Relationship Id="rId6" Type="http://schemas.openxmlformats.org/officeDocument/2006/relationships/image" Target="../media/image1.jpeg"/><Relationship Id="rId5" Type="http://schemas.openxmlformats.org/officeDocument/2006/relationships/image" Target="../media/image31.png"/><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0.m4a"/><Relationship Id="rId1" Type="http://schemas.microsoft.com/office/2007/relationships/media" Target="../media/media60.m4a"/><Relationship Id="rId6" Type="http://schemas.openxmlformats.org/officeDocument/2006/relationships/image" Target="../media/image1.jpeg"/><Relationship Id="rId5" Type="http://schemas.openxmlformats.org/officeDocument/2006/relationships/image" Target="../media/image32.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1.m4a"/><Relationship Id="rId1" Type="http://schemas.microsoft.com/office/2007/relationships/media" Target="../media/media61.m4a"/><Relationship Id="rId6" Type="http://schemas.openxmlformats.org/officeDocument/2006/relationships/image" Target="../media/image1.jpeg"/><Relationship Id="rId5" Type="http://schemas.openxmlformats.org/officeDocument/2006/relationships/image" Target="../media/image33.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62.m4a"/><Relationship Id="rId1" Type="http://schemas.microsoft.com/office/2007/relationships/media" Target="../media/media62.m4a"/><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notesSlide" Target="../notesSlides/notesSlide82.xml"/><Relationship Id="rId9" Type="http://schemas.openxmlformats.org/officeDocument/2006/relationships/image" Target="../media/image3.png"/></Relationships>
</file>

<file path=ppt/slides/_rels/slide8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63.m4a"/><Relationship Id="rId1" Type="http://schemas.microsoft.com/office/2007/relationships/media" Target="../media/media63.m4a"/><Relationship Id="rId6" Type="http://schemas.openxmlformats.org/officeDocument/2006/relationships/image" Target="../media/image300.png"/><Relationship Id="rId5" Type="http://schemas.openxmlformats.org/officeDocument/2006/relationships/image" Target="../media/image35.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64.m4a"/><Relationship Id="rId1" Type="http://schemas.microsoft.com/office/2007/relationships/media" Target="../media/media64.m4a"/><Relationship Id="rId6" Type="http://schemas.openxmlformats.org/officeDocument/2006/relationships/image" Target="../media/image320.png"/><Relationship Id="rId5" Type="http://schemas.openxmlformats.org/officeDocument/2006/relationships/image" Target="../media/image36.png"/><Relationship Id="rId4"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5.m4a"/><Relationship Id="rId1" Type="http://schemas.microsoft.com/office/2007/relationships/media" Target="../media/media65.m4a"/><Relationship Id="rId6" Type="http://schemas.openxmlformats.org/officeDocument/2006/relationships/image" Target="../media/image37.png"/><Relationship Id="rId5" Type="http://schemas.openxmlformats.org/officeDocument/2006/relationships/image" Target="../media/image1.jpe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66.m4a"/><Relationship Id="rId1" Type="http://schemas.microsoft.com/office/2007/relationships/media" Target="../media/media66.m4a"/><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notesSlide" Target="../notesSlides/notesSlide86.xml"/><Relationship Id="rId9"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7.m4a"/><Relationship Id="rId1" Type="http://schemas.microsoft.com/office/2007/relationships/media" Target="../media/media67.m4a"/><Relationship Id="rId6" Type="http://schemas.openxmlformats.org/officeDocument/2006/relationships/image" Target="../media/image1.jpeg"/><Relationship Id="rId5" Type="http://schemas.openxmlformats.org/officeDocument/2006/relationships/image" Target="../media/image38.png"/><Relationship Id="rId4"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8.m4a"/><Relationship Id="rId1" Type="http://schemas.microsoft.com/office/2007/relationships/media" Target="../media/media68.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9.m4a"/><Relationship Id="rId1" Type="http://schemas.microsoft.com/office/2007/relationships/media" Target="../media/media69.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audio" Target="../media/media70.m4a"/><Relationship Id="rId1" Type="http://schemas.microsoft.com/office/2007/relationships/media" Target="../media/media70.m4a"/><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90.xml"/><Relationship Id="rId9"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1.m4a"/><Relationship Id="rId1" Type="http://schemas.microsoft.com/office/2007/relationships/media" Target="../media/media71.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2.m4a"/><Relationship Id="rId1" Type="http://schemas.microsoft.com/office/2007/relationships/media" Target="../media/media7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3.m4a"/><Relationship Id="rId1" Type="http://schemas.microsoft.com/office/2007/relationships/media" Target="../media/media73.m4a"/><Relationship Id="rId6" Type="http://schemas.openxmlformats.org/officeDocument/2006/relationships/image" Target="../media/image42.png"/><Relationship Id="rId5" Type="http://schemas.openxmlformats.org/officeDocument/2006/relationships/image" Target="../media/image1.jpeg"/><Relationship Id="rId4"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4.m4a"/><Relationship Id="rId1" Type="http://schemas.microsoft.com/office/2007/relationships/media" Target="../media/media74.m4a"/><Relationship Id="rId6" Type="http://schemas.openxmlformats.org/officeDocument/2006/relationships/image" Target="../media/image1.jpeg"/><Relationship Id="rId5" Type="http://schemas.openxmlformats.org/officeDocument/2006/relationships/image" Target="../media/image42.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5.m4a"/><Relationship Id="rId1" Type="http://schemas.microsoft.com/office/2007/relationships/media" Target="../media/media75.m4a"/><Relationship Id="rId6" Type="http://schemas.openxmlformats.org/officeDocument/2006/relationships/image" Target="../media/image1.jpeg"/><Relationship Id="rId5" Type="http://schemas.openxmlformats.org/officeDocument/2006/relationships/image" Target="../media/image43.png"/><Relationship Id="rId4"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6.m4a"/><Relationship Id="rId1" Type="http://schemas.microsoft.com/office/2007/relationships/media" Target="../media/media76.m4a"/><Relationship Id="rId6" Type="http://schemas.openxmlformats.org/officeDocument/2006/relationships/image" Target="../media/image1.jpeg"/><Relationship Id="rId5" Type="http://schemas.openxmlformats.org/officeDocument/2006/relationships/image" Target="../media/image44.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7.m4a"/><Relationship Id="rId1" Type="http://schemas.microsoft.com/office/2007/relationships/media" Target="../media/media77.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1F1AC-1603-3561-0ED9-5CBD91C56A89}"/>
              </a:ext>
            </a:extLst>
          </p:cNvPr>
          <p:cNvSpPr>
            <a:spLocks noGrp="1"/>
          </p:cNvSpPr>
          <p:nvPr>
            <p:ph type="ctrTitle"/>
          </p:nvPr>
        </p:nvSpPr>
        <p:spPr>
          <a:xfrm>
            <a:off x="1524000" y="1714495"/>
            <a:ext cx="9144000" cy="2387600"/>
          </a:xfrm>
        </p:spPr>
        <p:txBody>
          <a:bodyPr>
            <a:normAutofit/>
          </a:bodyPr>
          <a:lstStyle/>
          <a:p>
            <a:r>
              <a:rPr lang="en-US" sz="4800" b="1" i="0" dirty="0">
                <a:effectLst/>
                <a:latin typeface="IBM Plex Sans" panose="020B0503050203000203" pitchFamily="34" charset="0"/>
              </a:rPr>
              <a:t>A Mobile Traffic Predictor Enhanced by Neighboring Transportation Data (MTP-NT)</a:t>
            </a:r>
            <a:endParaRPr lang="pt-BR" sz="4800" dirty="0">
              <a:latin typeface="IBM Plex Sans" panose="020B0503050203000203" pitchFamily="34" charset="0"/>
            </a:endParaRPr>
          </a:p>
        </p:txBody>
      </p:sp>
      <p:sp>
        <p:nvSpPr>
          <p:cNvPr id="3" name="Subtitle 2">
            <a:extLst>
              <a:ext uri="{FF2B5EF4-FFF2-40B4-BE49-F238E27FC236}">
                <a16:creationId xmlns:a16="http://schemas.microsoft.com/office/drawing/2014/main" id="{1BFB6FD2-5DA0-9C1B-E2BB-16590B91ACBA}"/>
              </a:ext>
            </a:extLst>
          </p:cNvPr>
          <p:cNvSpPr>
            <a:spLocks noGrp="1"/>
          </p:cNvSpPr>
          <p:nvPr>
            <p:ph type="subTitle" idx="1"/>
          </p:nvPr>
        </p:nvSpPr>
        <p:spPr>
          <a:xfrm>
            <a:off x="1524000" y="4194170"/>
            <a:ext cx="9144000" cy="1655762"/>
          </a:xfrm>
        </p:spPr>
        <p:txBody>
          <a:bodyPr>
            <a:normAutofit/>
          </a:bodyPr>
          <a:lstStyle/>
          <a:p>
            <a:r>
              <a:rPr lang="pt-BR" sz="2000" dirty="0">
                <a:latin typeface="IBM Plex Sans" panose="020B0503050203000203" pitchFamily="34" charset="0"/>
              </a:rPr>
              <a:t>Patrick Luiz de Araújo</a:t>
            </a:r>
          </a:p>
        </p:txBody>
      </p:sp>
      <p:sp>
        <p:nvSpPr>
          <p:cNvPr id="4" name="Subtitle 2">
            <a:extLst>
              <a:ext uri="{FF2B5EF4-FFF2-40B4-BE49-F238E27FC236}">
                <a16:creationId xmlns:a16="http://schemas.microsoft.com/office/drawing/2014/main" id="{6C0EB770-2759-E4AB-3876-15EBF6060BE1}"/>
              </a:ext>
            </a:extLst>
          </p:cNvPr>
          <p:cNvSpPr txBox="1">
            <a:spLocks/>
          </p:cNvSpPr>
          <p:nvPr/>
        </p:nvSpPr>
        <p:spPr>
          <a:xfrm>
            <a:off x="2813300" y="125339"/>
            <a:ext cx="6281111" cy="8940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2000" b="1" dirty="0">
                <a:latin typeface="IBM Plex Sans" panose="020B0503050203000203" pitchFamily="34" charset="0"/>
              </a:rPr>
              <a:t>Programa de Pós-Graduação em Ciência da Computação</a:t>
            </a:r>
          </a:p>
        </p:txBody>
      </p:sp>
      <p:pic>
        <p:nvPicPr>
          <p:cNvPr id="5" name="Picture 6" descr="Resultado de imagem para ufu">
            <a:extLst>
              <a:ext uri="{FF2B5EF4-FFF2-40B4-BE49-F238E27FC236}">
                <a16:creationId xmlns:a16="http://schemas.microsoft.com/office/drawing/2014/main" id="{6C4FE774-7310-6AFD-B3E7-A239ECBCB53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31927" y="125339"/>
            <a:ext cx="2660073" cy="778071"/>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996D29F-02A4-D715-4753-7420084CC492}"/>
              </a:ext>
            </a:extLst>
          </p:cNvPr>
          <p:cNvSpPr txBox="1">
            <a:spLocks/>
          </p:cNvSpPr>
          <p:nvPr/>
        </p:nvSpPr>
        <p:spPr>
          <a:xfrm>
            <a:off x="6001289" y="6341215"/>
            <a:ext cx="6186245" cy="513726"/>
          </a:xfrm>
          <a:prstGeom prst="rect">
            <a:avLst/>
          </a:prstGeom>
          <a:solidFill>
            <a:schemeClr val="accent3">
              <a:lumMod val="20000"/>
              <a:lumOff val="80000"/>
            </a:schemeClr>
          </a:solidFill>
          <a:ln>
            <a:solidFill>
              <a:schemeClr val="bg1">
                <a:lumMod val="75000"/>
              </a:schemeClr>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1800" b="1" dirty="0">
                <a:latin typeface="IBM Plex Sans" panose="020B0503050203000203" pitchFamily="34" charset="0"/>
              </a:rPr>
              <a:t>Defesa de dissertação de mestrado em  21/11/2023  </a:t>
            </a:r>
          </a:p>
        </p:txBody>
      </p:sp>
      <p:pic>
        <p:nvPicPr>
          <p:cNvPr id="7" name="Picture 4" descr="Resultado de imagem para facom ufu">
            <a:extLst>
              <a:ext uri="{FF2B5EF4-FFF2-40B4-BE49-F238E27FC236}">
                <a16:creationId xmlns:a16="http://schemas.microsoft.com/office/drawing/2014/main" id="{2E1600F8-BDD7-FC7C-70C1-1ACC0E47BA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3018912" cy="1028750"/>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307CA2FE-F945-7F58-8372-A68EBD1EC44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85430456"/>
      </p:ext>
    </p:extLst>
  </p:cSld>
  <p:clrMapOvr>
    <a:masterClrMapping/>
  </p:clrMapOvr>
  <mc:AlternateContent xmlns:mc="http://schemas.openxmlformats.org/markup-compatibility/2006">
    <mc:Choice xmlns:p14="http://schemas.microsoft.com/office/powerpoint/2010/main" Requires="p14">
      <p:transition spd="slow" p14:dur="2000" advTm="25472"/>
    </mc:Choice>
    <mc:Fallback>
      <p:transition spd="slow" advTm="25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F2622E0B-ECAB-A3F3-9F21-CB73DC9469A6}"/>
              </a:ext>
            </a:extLst>
          </p:cNvPr>
          <p:cNvSpPr txBox="1">
            <a:spLocks/>
          </p:cNvSpPr>
          <p:nvPr/>
        </p:nvSpPr>
        <p:spPr>
          <a:xfrm>
            <a:off x="9144000" y="3426883"/>
            <a:ext cx="3048000" cy="3431117"/>
          </a:xfrm>
          <a:prstGeom prst="rect">
            <a:avLst/>
          </a:prstGeom>
          <a:solidFill>
            <a:schemeClr val="accent1"/>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Lightweight, adaptable and highly performant</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pic>
        <p:nvPicPr>
          <p:cNvPr id="11" name="Audio 10">
            <a:extLst>
              <a:ext uri="{FF2B5EF4-FFF2-40B4-BE49-F238E27FC236}">
                <a16:creationId xmlns:a16="http://schemas.microsoft.com/office/drawing/2014/main" id="{6C3FD911-5B26-3E7F-1EC1-199922B2D3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74572895"/>
      </p:ext>
    </p:extLst>
  </p:cSld>
  <p:clrMapOvr>
    <a:masterClrMapping/>
  </p:clrMapOvr>
  <mc:AlternateContent xmlns:mc="http://schemas.openxmlformats.org/markup-compatibility/2006">
    <mc:Choice xmlns:p14="http://schemas.microsoft.com/office/powerpoint/2010/main" Requires="p14">
      <p:transition spd="slow" p14:dur="2000" advTm="26048"/>
    </mc:Choice>
    <mc:Fallback>
      <p:transition spd="slow" advTm="26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7820DC9B-53E0-4C85-FDBC-02B8E67B8F1F}"/>
              </a:ext>
            </a:extLst>
          </p:cNvPr>
          <p:cNvSpPr txBox="1">
            <a:spLocks/>
          </p:cNvSpPr>
          <p:nvPr/>
        </p:nvSpPr>
        <p:spPr>
          <a:xfrm>
            <a:off x="9144000" y="3426883"/>
            <a:ext cx="3048000" cy="3431117"/>
          </a:xfrm>
          <a:prstGeom prst="rect">
            <a:avLst/>
          </a:prstGeom>
          <a:solidFill>
            <a:schemeClr val="accent1"/>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Cloud based and compatible with 3GPP architecture </a:t>
            </a:r>
            <a:r>
              <a:rPr lang="en-US" b="1" dirty="0" err="1">
                <a:latin typeface="IBM Plex Sans" panose="020B0503050203000203" pitchFamily="34" charset="0"/>
              </a:rPr>
              <a:t>purposals</a:t>
            </a: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100</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8606685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Cloud based architecture; 3GPP architecture </a:t>
            </a:r>
            <a:r>
              <a:rPr lang="en-US" b="1" dirty="0" err="1">
                <a:latin typeface="IBM Plex Sans" panose="020B0503050203000203" pitchFamily="34" charset="0"/>
              </a:rPr>
              <a:t>purposal</a:t>
            </a:r>
            <a:endParaRPr lang="en-US" b="1" dirty="0">
              <a:latin typeface="IBM Plex Sans" panose="020B0503050203000203" pitchFamily="34" charset="0"/>
            </a:endParaRP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GDPR and other major privacy policies</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101</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pic>
        <p:nvPicPr>
          <p:cNvPr id="11" name="Audio 10">
            <a:extLst>
              <a:ext uri="{FF2B5EF4-FFF2-40B4-BE49-F238E27FC236}">
                <a16:creationId xmlns:a16="http://schemas.microsoft.com/office/drawing/2014/main" id="{C1518588-3536-6741-82AF-6E9C3FAD9C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6482460"/>
      </p:ext>
    </p:extLst>
  </p:cSld>
  <p:clrMapOvr>
    <a:masterClrMapping/>
  </p:clrMapOvr>
  <mc:AlternateContent xmlns:mc="http://schemas.openxmlformats.org/markup-compatibility/2006">
    <mc:Choice xmlns:p14="http://schemas.microsoft.com/office/powerpoint/2010/main" Requires="p14">
      <p:transition spd="slow" p14:dur="2000" advTm="36448"/>
    </mc:Choice>
    <mc:Fallback>
      <p:transition spd="slow" advTm="36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102</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pic>
        <p:nvPicPr>
          <p:cNvPr id="5" name="Audio 4">
            <a:extLst>
              <a:ext uri="{FF2B5EF4-FFF2-40B4-BE49-F238E27FC236}">
                <a16:creationId xmlns:a16="http://schemas.microsoft.com/office/drawing/2014/main" id="{C771CC83-64ED-3027-4874-3881081840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67740378"/>
      </p:ext>
    </p:extLst>
  </p:cSld>
  <p:clrMapOvr>
    <a:masterClrMapping/>
  </p:clrMapOvr>
  <mc:AlternateContent xmlns:mc="http://schemas.openxmlformats.org/markup-compatibility/2006">
    <mc:Choice xmlns:p14="http://schemas.microsoft.com/office/powerpoint/2010/main" Requires="p14">
      <p:transition spd="slow" p14:dur="2000" advTm="11200"/>
    </mc:Choice>
    <mc:Fallback>
      <p:transition spd="slow" advTm="11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103</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pic>
        <p:nvPicPr>
          <p:cNvPr id="9" name="Audio 8">
            <a:extLst>
              <a:ext uri="{FF2B5EF4-FFF2-40B4-BE49-F238E27FC236}">
                <a16:creationId xmlns:a16="http://schemas.microsoft.com/office/drawing/2014/main" id="{47949A82-2205-B3CC-1B9F-236A5BAB58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64784730"/>
      </p:ext>
    </p:extLst>
  </p:cSld>
  <p:clrMapOvr>
    <a:masterClrMapping/>
  </p:clrMapOvr>
  <mc:AlternateContent xmlns:mc="http://schemas.openxmlformats.org/markup-compatibility/2006">
    <mc:Choice xmlns:p14="http://schemas.microsoft.com/office/powerpoint/2010/main" Requires="p14">
      <p:transition spd="slow" p14:dur="2000" advTm="6464"/>
    </mc:Choice>
    <mc:Fallback>
      <p:transition spd="slow" advTm="6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6096000" y="3426883"/>
            <a:ext cx="3053195"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104</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6360103"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pic>
        <p:nvPicPr>
          <p:cNvPr id="11" name="Audio 10">
            <a:extLst>
              <a:ext uri="{FF2B5EF4-FFF2-40B4-BE49-F238E27FC236}">
                <a16:creationId xmlns:a16="http://schemas.microsoft.com/office/drawing/2014/main" id="{1ED6D46E-F89C-64BC-64B5-847F060D2C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48623773"/>
      </p:ext>
    </p:extLst>
  </p:cSld>
  <p:clrMapOvr>
    <a:masterClrMapping/>
  </p:clrMapOvr>
  <mc:AlternateContent xmlns:mc="http://schemas.openxmlformats.org/markup-compatibility/2006">
    <mc:Choice xmlns:p14="http://schemas.microsoft.com/office/powerpoint/2010/main" Requires="p14">
      <p:transition spd="slow" p14:dur="2000" advTm="16480"/>
    </mc:Choice>
    <mc:Fallback>
      <p:transition spd="slow" advTm="16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6096000" y="3426883"/>
            <a:ext cx="3053195"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4" name="Content Placeholder 4"/>
          <p:cNvSpPr>
            <a:spLocks noGrp="1"/>
          </p:cNvSpPr>
          <p:nvPr>
            <p:ph sz="quarter" idx="18"/>
          </p:nvPr>
        </p:nvSpPr>
        <p:spPr>
          <a:xfrm>
            <a:off x="9138805" y="3429000"/>
            <a:ext cx="3058391" cy="3431116"/>
          </a:xfrm>
          <a:solidFill>
            <a:srgbClr val="0096FF"/>
          </a:solidFill>
        </p:spPr>
        <p:txBody>
          <a:bodyPr/>
          <a:lstStyle/>
          <a:p>
            <a:pPr marL="0" indent="0">
              <a:buNone/>
            </a:pPr>
            <a:r>
              <a:rPr lang="en-US" b="1" dirty="0">
                <a:latin typeface="IBM Plex Sans" panose="020B0503050203000203" pitchFamily="34" charset="0"/>
              </a:rPr>
              <a:t>Multiple tests to ensure the performance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105</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6360103"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
        <p:nvSpPr>
          <p:cNvPr id="10" name="Title">
            <a:extLst>
              <a:ext uri="{FF2B5EF4-FFF2-40B4-BE49-F238E27FC236}">
                <a16:creationId xmlns:a16="http://schemas.microsoft.com/office/drawing/2014/main" id="{7EDE2961-3F6C-5F43-3522-4E2ECC7C50C8}"/>
              </a:ext>
            </a:extLst>
          </p:cNvPr>
          <p:cNvSpPr txBox="1">
            <a:spLocks/>
          </p:cNvSpPr>
          <p:nvPr/>
        </p:nvSpPr>
        <p:spPr>
          <a:xfrm>
            <a:off x="9368797"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Distributed</a:t>
            </a:r>
          </a:p>
          <a:p>
            <a:pPr defTabSz="914400"/>
            <a:r>
              <a:rPr lang="en-US" sz="1200" b="1" kern="0" dirty="0">
                <a:solidFill>
                  <a:schemeClr val="tx1"/>
                </a:solidFill>
              </a:rPr>
              <a:t>Core</a:t>
            </a:r>
          </a:p>
          <a:p>
            <a:pPr defTabSz="914400"/>
            <a:r>
              <a:rPr lang="en-US" sz="1200" b="1" kern="0" dirty="0">
                <a:solidFill>
                  <a:schemeClr val="tx1"/>
                </a:solidFill>
              </a:rPr>
              <a:t>Event</a:t>
            </a:r>
          </a:p>
          <a:p>
            <a:pPr defTabSz="914400"/>
            <a:endParaRPr lang="en-US" sz="1200" b="1" kern="0" dirty="0">
              <a:solidFill>
                <a:schemeClr val="tx1"/>
              </a:solidFill>
            </a:endParaRPr>
          </a:p>
          <a:p>
            <a:pPr defTabSz="914400"/>
            <a:r>
              <a:rPr lang="en-US" sz="1200" b="1" kern="0" dirty="0">
                <a:solidFill>
                  <a:schemeClr val="tx1"/>
                </a:solidFill>
              </a:rPr>
              <a:t>1-hour </a:t>
            </a:r>
            <a:r>
              <a:rPr lang="en-US" sz="1200" b="1" kern="0" dirty="0" err="1">
                <a:solidFill>
                  <a:schemeClr val="tx1"/>
                </a:solidFill>
              </a:rPr>
              <a:t>compilling</a:t>
            </a:r>
            <a:endParaRPr lang="en-US" sz="1200" b="1" kern="0" dirty="0">
              <a:solidFill>
                <a:schemeClr val="tx1"/>
              </a:solidFill>
            </a:endParaRPr>
          </a:p>
        </p:txBody>
      </p:sp>
      <p:pic>
        <p:nvPicPr>
          <p:cNvPr id="13" name="Audio 12">
            <a:extLst>
              <a:ext uri="{FF2B5EF4-FFF2-40B4-BE49-F238E27FC236}">
                <a16:creationId xmlns:a16="http://schemas.microsoft.com/office/drawing/2014/main" id="{7143966C-EA1A-1284-C3E5-159F0E8A0E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3526855"/>
      </p:ext>
    </p:extLst>
  </p:cSld>
  <p:clrMapOvr>
    <a:masterClrMapping/>
  </p:clrMapOvr>
  <mc:AlternateContent xmlns:mc="http://schemas.openxmlformats.org/markup-compatibility/2006">
    <mc:Choice xmlns:p14="http://schemas.microsoft.com/office/powerpoint/2010/main" Requires="p14">
      <p:transition spd="slow" p14:dur="2000" advTm="3296"/>
    </mc:Choice>
    <mc:Fallback>
      <p:transition spd="slow" advTm="3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6096000" y="3426883"/>
            <a:ext cx="3053195"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4" name="Content Placeholder 4"/>
          <p:cNvSpPr>
            <a:spLocks noGrp="1"/>
          </p:cNvSpPr>
          <p:nvPr>
            <p:ph sz="quarter" idx="18"/>
          </p:nvPr>
        </p:nvSpPr>
        <p:spPr>
          <a:xfrm>
            <a:off x="9138805" y="3429000"/>
            <a:ext cx="3058391" cy="3431116"/>
          </a:xfrm>
          <a:solidFill>
            <a:srgbClr val="0096FF"/>
          </a:solidFill>
        </p:spPr>
        <p:txBody>
          <a:bodyPr/>
          <a:lstStyle/>
          <a:p>
            <a:pPr marL="0" indent="0">
              <a:buNone/>
            </a:pPr>
            <a:r>
              <a:rPr lang="en-US" b="1" dirty="0">
                <a:latin typeface="IBM Plex Sans" panose="020B0503050203000203" pitchFamily="34" charset="0"/>
              </a:rPr>
              <a:t>Multiple tests to ensure the performance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106</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6360103"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
        <p:nvSpPr>
          <p:cNvPr id="10" name="Title">
            <a:extLst>
              <a:ext uri="{FF2B5EF4-FFF2-40B4-BE49-F238E27FC236}">
                <a16:creationId xmlns:a16="http://schemas.microsoft.com/office/drawing/2014/main" id="{7EDE2961-3F6C-5F43-3522-4E2ECC7C50C8}"/>
              </a:ext>
            </a:extLst>
          </p:cNvPr>
          <p:cNvSpPr txBox="1">
            <a:spLocks/>
          </p:cNvSpPr>
          <p:nvPr/>
        </p:nvSpPr>
        <p:spPr>
          <a:xfrm>
            <a:off x="9368797"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Distributed</a:t>
            </a:r>
          </a:p>
          <a:p>
            <a:pPr defTabSz="914400"/>
            <a:r>
              <a:rPr lang="en-US" sz="1200" b="1" kern="0" dirty="0">
                <a:solidFill>
                  <a:schemeClr val="tx1"/>
                </a:solidFill>
              </a:rPr>
              <a:t>Core</a:t>
            </a:r>
          </a:p>
          <a:p>
            <a:pPr defTabSz="914400"/>
            <a:r>
              <a:rPr lang="en-US" sz="1200" b="1" kern="0" dirty="0">
                <a:solidFill>
                  <a:schemeClr val="tx1"/>
                </a:solidFill>
              </a:rPr>
              <a:t>Event</a:t>
            </a:r>
          </a:p>
          <a:p>
            <a:pPr defTabSz="914400"/>
            <a:endParaRPr lang="en-US" sz="1200" b="1" kern="0" dirty="0">
              <a:solidFill>
                <a:schemeClr val="tx1"/>
              </a:solidFill>
            </a:endParaRPr>
          </a:p>
          <a:p>
            <a:pPr defTabSz="914400"/>
            <a:r>
              <a:rPr lang="en-US" sz="1200" b="1" kern="0" dirty="0">
                <a:solidFill>
                  <a:schemeClr val="tx1"/>
                </a:solidFill>
              </a:rPr>
              <a:t>1-hour </a:t>
            </a:r>
            <a:r>
              <a:rPr lang="en-US" sz="1200" b="1" kern="0" dirty="0" err="1">
                <a:solidFill>
                  <a:schemeClr val="tx1"/>
                </a:solidFill>
              </a:rPr>
              <a:t>compilling</a:t>
            </a:r>
            <a:endParaRPr lang="en-US" sz="1200" b="1" kern="0" dirty="0">
              <a:solidFill>
                <a:schemeClr val="tx1"/>
              </a:solidFill>
            </a:endParaRPr>
          </a:p>
        </p:txBody>
      </p:sp>
      <p:sp>
        <p:nvSpPr>
          <p:cNvPr id="11" name="Content Placeholder 4">
            <a:extLst>
              <a:ext uri="{FF2B5EF4-FFF2-40B4-BE49-F238E27FC236}">
                <a16:creationId xmlns:a16="http://schemas.microsoft.com/office/drawing/2014/main" id="{EF527A9B-32A1-6E52-884B-61A6F2514205}"/>
              </a:ext>
            </a:extLst>
          </p:cNvPr>
          <p:cNvSpPr txBox="1">
            <a:spLocks/>
          </p:cNvSpPr>
          <p:nvPr/>
        </p:nvSpPr>
        <p:spPr>
          <a:xfrm>
            <a:off x="9123670" y="-6101"/>
            <a:ext cx="3058391" cy="3425950"/>
          </a:xfrm>
          <a:prstGeom prst="rect">
            <a:avLst/>
          </a:prstGeom>
          <a:solidFill>
            <a:srgbClr val="7A81FF"/>
          </a:solidFill>
          <a:ln>
            <a:solidFill>
              <a:srgbClr val="7A81FF"/>
            </a:solid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IBM Plex Sans" panose="020B0503050203000203" pitchFamily="34" charset="0"/>
              </a:rPr>
              <a:t>Open-source</a:t>
            </a:r>
          </a:p>
        </p:txBody>
      </p:sp>
      <p:pic>
        <p:nvPicPr>
          <p:cNvPr id="14" name="Audio 13">
            <a:extLst>
              <a:ext uri="{FF2B5EF4-FFF2-40B4-BE49-F238E27FC236}">
                <a16:creationId xmlns:a16="http://schemas.microsoft.com/office/drawing/2014/main" id="{8403D116-164B-D603-E412-D7BF919497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08909260"/>
      </p:ext>
    </p:extLst>
  </p:cSld>
  <p:clrMapOvr>
    <a:masterClrMapping/>
  </p:clrMapOvr>
  <mc:AlternateContent xmlns:mc="http://schemas.openxmlformats.org/markup-compatibility/2006">
    <mc:Choice xmlns:p14="http://schemas.microsoft.com/office/powerpoint/2010/main" Requires="p14">
      <p:transition spd="slow" p14:dur="2000" advTm="2848"/>
    </mc:Choice>
    <mc:Fallback>
      <p:transition spd="slow" advTm="2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a:latin typeface="IBM Plex Sans" panose="020B0503050203000203" pitchFamily="34" charset="0"/>
              </a:rPr>
              <a:t>Future </a:t>
            </a:r>
            <a:r>
              <a:rPr lang="pt-BR" sz="4800" b="1" dirty="0" err="1">
                <a:latin typeface="IBM Plex Sans" panose="020B0503050203000203" pitchFamily="34" charset="0"/>
              </a:rPr>
              <a:t>work</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107</a:t>
            </a:fld>
            <a:endParaRPr lang="pt-BR"/>
          </a:p>
        </p:txBody>
      </p:sp>
      <p:sp>
        <p:nvSpPr>
          <p:cNvPr id="9" name="Content Placeholder 1">
            <a:extLst>
              <a:ext uri="{FF2B5EF4-FFF2-40B4-BE49-F238E27FC236}">
                <a16:creationId xmlns:a16="http://schemas.microsoft.com/office/drawing/2014/main" id="{4EDA0718-9C34-EE46-5AA0-B9038F936772}"/>
              </a:ext>
            </a:extLst>
          </p:cNvPr>
          <p:cNvSpPr txBox="1">
            <a:spLocks/>
          </p:cNvSpPr>
          <p:nvPr/>
        </p:nvSpPr>
        <p:spPr>
          <a:xfrm>
            <a:off x="838200" y="3459345"/>
            <a:ext cx="3048000" cy="1212668"/>
          </a:xfrm>
          <a:prstGeom prst="rect">
            <a:avLst/>
          </a:prstGeom>
          <a:solidFill>
            <a:schemeClr val="bg1"/>
          </a:solidFill>
          <a:ln w="28575">
            <a:solidFill>
              <a:srgbClr val="011893"/>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latin typeface="IBM Plex Sans" panose="020B0503050203000203" pitchFamily="34" charset="0"/>
              </a:rPr>
              <a:t>Heavier models</a:t>
            </a:r>
          </a:p>
          <a:p>
            <a:pPr marL="0" indent="0">
              <a:buFont typeface="Arial" panose="020B0604020202020204" pitchFamily="34" charset="0"/>
              <a:buNone/>
            </a:pPr>
            <a:endParaRPr lang="en-US" sz="1200" b="1" dirty="0">
              <a:latin typeface="IBM Plex Sans" panose="020B0503050203000203" pitchFamily="34" charset="0"/>
            </a:endParaRPr>
          </a:p>
          <a:p>
            <a:pPr marL="0" indent="0">
              <a:buFont typeface="Arial" panose="020B0604020202020204" pitchFamily="34" charset="0"/>
              <a:buNone/>
            </a:pPr>
            <a:r>
              <a:rPr lang="en-US" sz="1200" b="1" dirty="0">
                <a:latin typeface="IBM Plex Sans" panose="020B0503050203000203" pitchFamily="34" charset="0"/>
              </a:rPr>
              <a:t>GPUs and other advancements make cloud computing </a:t>
            </a:r>
            <a:r>
              <a:rPr lang="en-US" sz="1200" b="1" dirty="0">
                <a:solidFill>
                  <a:srgbClr val="0432FF"/>
                </a:solidFill>
                <a:latin typeface="IBM Plex Sans" panose="020B0503050203000203" pitchFamily="34" charset="0"/>
              </a:rPr>
              <a:t>cheaper</a:t>
            </a:r>
          </a:p>
        </p:txBody>
      </p:sp>
      <p:sp>
        <p:nvSpPr>
          <p:cNvPr id="11" name="Content Placeholder 1">
            <a:extLst>
              <a:ext uri="{FF2B5EF4-FFF2-40B4-BE49-F238E27FC236}">
                <a16:creationId xmlns:a16="http://schemas.microsoft.com/office/drawing/2014/main" id="{AEF8318F-784A-F2EF-954C-DC4334E79923}"/>
              </a:ext>
            </a:extLst>
          </p:cNvPr>
          <p:cNvSpPr txBox="1">
            <a:spLocks/>
          </p:cNvSpPr>
          <p:nvPr/>
        </p:nvSpPr>
        <p:spPr>
          <a:xfrm>
            <a:off x="6986157" y="3429001"/>
            <a:ext cx="3048000" cy="1243012"/>
          </a:xfrm>
          <a:prstGeom prst="rect">
            <a:avLst/>
          </a:prstGeom>
          <a:solidFill>
            <a:schemeClr val="bg1"/>
          </a:solidFill>
          <a:ln w="28575">
            <a:solidFill>
              <a:srgbClr val="011893"/>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latin typeface="IBM Plex Sans" panose="020B0503050203000203" pitchFamily="34" charset="0"/>
              </a:rPr>
              <a:t>MTP-NT compiles a single region at a time</a:t>
            </a:r>
          </a:p>
          <a:p>
            <a:pPr marL="0" indent="0">
              <a:buFont typeface="Arial" panose="020B0604020202020204" pitchFamily="34" charset="0"/>
              <a:buNone/>
            </a:pPr>
            <a:endParaRPr lang="en-US" sz="1200" b="1" dirty="0">
              <a:latin typeface="IBM Plex Sans" panose="020B0503050203000203" pitchFamily="34" charset="0"/>
            </a:endParaRPr>
          </a:p>
          <a:p>
            <a:pPr marL="0" indent="0">
              <a:buFont typeface="Arial" panose="020B0604020202020204" pitchFamily="34" charset="0"/>
              <a:buNone/>
            </a:pPr>
            <a:r>
              <a:rPr lang="en-US" sz="1200" b="1" dirty="0">
                <a:latin typeface="IBM Plex Sans" panose="020B0503050203000203" pitchFamily="34" charset="0"/>
              </a:rPr>
              <a:t>A new multi-region architecture can be better</a:t>
            </a:r>
          </a:p>
        </p:txBody>
      </p:sp>
      <p:pic>
        <p:nvPicPr>
          <p:cNvPr id="3" name="Picture 6" descr="Resultado de imagem para ufu">
            <a:extLst>
              <a:ext uri="{FF2B5EF4-FFF2-40B4-BE49-F238E27FC236}">
                <a16:creationId xmlns:a16="http://schemas.microsoft.com/office/drawing/2014/main" id="{EC9B0744-2787-B20E-7B58-08A4FD6F045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1">
            <a:extLst>
              <a:ext uri="{FF2B5EF4-FFF2-40B4-BE49-F238E27FC236}">
                <a16:creationId xmlns:a16="http://schemas.microsoft.com/office/drawing/2014/main" id="{450A028C-C907-4F2A-F323-7216C5BE1E5A}"/>
              </a:ext>
            </a:extLst>
          </p:cNvPr>
          <p:cNvSpPr txBox="1">
            <a:spLocks/>
          </p:cNvSpPr>
          <p:nvPr/>
        </p:nvSpPr>
        <p:spPr>
          <a:xfrm>
            <a:off x="838200" y="2486891"/>
            <a:ext cx="3048000" cy="972454"/>
          </a:xfrm>
          <a:prstGeom prst="rect">
            <a:avLst/>
          </a:prstGeom>
          <a:solidFill>
            <a:srgbClr val="011893"/>
          </a:solidFill>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IBM Plex Sans" panose="020B0503050203000203" pitchFamily="34" charset="0"/>
              </a:rPr>
              <a:t>More neighborhoods</a:t>
            </a:r>
          </a:p>
        </p:txBody>
      </p:sp>
      <p:sp>
        <p:nvSpPr>
          <p:cNvPr id="10" name="Content Placeholder 1">
            <a:extLst>
              <a:ext uri="{FF2B5EF4-FFF2-40B4-BE49-F238E27FC236}">
                <a16:creationId xmlns:a16="http://schemas.microsoft.com/office/drawing/2014/main" id="{588B2E64-CAF4-9896-07D6-5745BCA61AD1}"/>
              </a:ext>
            </a:extLst>
          </p:cNvPr>
          <p:cNvSpPr txBox="1">
            <a:spLocks/>
          </p:cNvSpPr>
          <p:nvPr/>
        </p:nvSpPr>
        <p:spPr>
          <a:xfrm>
            <a:off x="6986157" y="2486891"/>
            <a:ext cx="3048000" cy="942109"/>
          </a:xfrm>
          <a:prstGeom prst="rect">
            <a:avLst/>
          </a:prstGeom>
          <a:solidFill>
            <a:srgbClr val="011893"/>
          </a:solidFill>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IBM Plex Sans" panose="020B0503050203000203" pitchFamily="34" charset="0"/>
              </a:rPr>
              <a:t>Multi-region model</a:t>
            </a:r>
          </a:p>
        </p:txBody>
      </p:sp>
      <p:pic>
        <p:nvPicPr>
          <p:cNvPr id="12" name="Audio 11">
            <a:extLst>
              <a:ext uri="{FF2B5EF4-FFF2-40B4-BE49-F238E27FC236}">
                <a16:creationId xmlns:a16="http://schemas.microsoft.com/office/drawing/2014/main" id="{FD88BF2A-4A74-8784-6A59-54EDA1B51E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12930686"/>
      </p:ext>
    </p:extLst>
  </p:cSld>
  <p:clrMapOvr>
    <a:masterClrMapping/>
  </p:clrMapOvr>
  <mc:AlternateContent xmlns:mc="http://schemas.openxmlformats.org/markup-compatibility/2006">
    <mc:Choice xmlns:p14="http://schemas.microsoft.com/office/powerpoint/2010/main" Requires="p14">
      <p:transition spd="slow" p14:dur="2000" advTm="33184"/>
    </mc:Choice>
    <mc:Fallback>
      <p:transition spd="slow" advTm="33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93AA27-F3BD-1820-3163-CF62B9DF394A}"/>
              </a:ext>
            </a:extLst>
          </p:cNvPr>
          <p:cNvSpPr>
            <a:spLocks noGrp="1"/>
          </p:cNvSpPr>
          <p:nvPr>
            <p:ph type="title"/>
          </p:nvPr>
        </p:nvSpPr>
        <p:spPr>
          <a:xfrm>
            <a:off x="838200" y="365125"/>
            <a:ext cx="10515600" cy="1325563"/>
          </a:xfrm>
        </p:spPr>
        <p:txBody>
          <a:bodyPr>
            <a:normAutofit/>
          </a:bodyPr>
          <a:lstStyle/>
          <a:p>
            <a:pPr algn="ctr">
              <a:lnSpc>
                <a:spcPts val="2400"/>
              </a:lnSpc>
              <a:spcBef>
                <a:spcPct val="20000"/>
              </a:spcBef>
            </a:pPr>
            <a:r>
              <a:rPr lang="pt-BR" sz="4000" b="1" dirty="0" err="1">
                <a:latin typeface="IBM Plex Sans" panose="020B0503050203000203" pitchFamily="34" charset="0"/>
                <a:ea typeface="+mn-ea"/>
                <a:cs typeface="+mn-cs"/>
              </a:rPr>
              <a:t>Thanks</a:t>
            </a:r>
            <a:r>
              <a:rPr lang="pt-BR" sz="4000" b="1" dirty="0">
                <a:latin typeface="IBM Plex Sans" panose="020B0503050203000203" pitchFamily="34" charset="0"/>
                <a:ea typeface="+mn-ea"/>
                <a:cs typeface="+mn-cs"/>
              </a:rPr>
              <a:t>!</a:t>
            </a:r>
          </a:p>
        </p:txBody>
      </p:sp>
      <p:sp>
        <p:nvSpPr>
          <p:cNvPr id="8" name="Subtítulo 2">
            <a:extLst>
              <a:ext uri="{FF2B5EF4-FFF2-40B4-BE49-F238E27FC236}">
                <a16:creationId xmlns:a16="http://schemas.microsoft.com/office/drawing/2014/main" id="{9D04AA28-7C76-CB8E-7EA3-A9E15B100E85}"/>
              </a:ext>
            </a:extLst>
          </p:cNvPr>
          <p:cNvSpPr txBox="1">
            <a:spLocks/>
          </p:cNvSpPr>
          <p:nvPr/>
        </p:nvSpPr>
        <p:spPr>
          <a:xfrm>
            <a:off x="3689968" y="3454401"/>
            <a:ext cx="7873140" cy="303348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pt-BR" dirty="0">
                <a:solidFill>
                  <a:schemeClr val="tx1">
                    <a:lumMod val="65000"/>
                    <a:lumOff val="35000"/>
                  </a:schemeClr>
                </a:solidFill>
                <a:latin typeface="IBM Plex Sans" panose="020B0503050203000203" pitchFamily="34" charset="0"/>
              </a:rPr>
              <a:t>Patrick Luiz de Araújo</a:t>
            </a:r>
          </a:p>
          <a:p>
            <a:pPr marL="0" indent="0" algn="r">
              <a:buNone/>
            </a:pPr>
            <a:r>
              <a:rPr lang="pt-BR" sz="1500" dirty="0">
                <a:solidFill>
                  <a:schemeClr val="tx1">
                    <a:lumMod val="65000"/>
                    <a:lumOff val="35000"/>
                  </a:schemeClr>
                </a:solidFill>
                <a:latin typeface="IBM Plex Sans" panose="020B0503050203000203" pitchFamily="34" charset="0"/>
                <a:hlinkClick r:id="rId4"/>
              </a:rPr>
              <a:t>patrick@ufu.br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600" dirty="0">
              <a:solidFill>
                <a:schemeClr val="tx1">
                  <a:lumMod val="65000"/>
                  <a:lumOff val="35000"/>
                </a:schemeClr>
              </a:solidFill>
              <a:latin typeface="IBM Plex Sans" panose="020B0503050203000203" pitchFamily="34" charset="0"/>
            </a:endParaRPr>
          </a:p>
          <a:p>
            <a:pPr marL="0" indent="0" algn="r">
              <a:buNone/>
            </a:pPr>
            <a:r>
              <a:rPr lang="pt-BR" dirty="0">
                <a:solidFill>
                  <a:schemeClr val="tx1">
                    <a:lumMod val="65000"/>
                    <a:lumOff val="35000"/>
                  </a:schemeClr>
                </a:solidFill>
                <a:latin typeface="IBM Plex Sans" panose="020B0503050203000203" pitchFamily="34" charset="0"/>
              </a:rPr>
              <a:t>Prof. Dr. Rafael Pasquini</a:t>
            </a:r>
          </a:p>
          <a:p>
            <a:pPr marL="0" indent="0" algn="r">
              <a:buNone/>
            </a:pPr>
            <a:r>
              <a:rPr lang="pt-BR" sz="1500" dirty="0">
                <a:solidFill>
                  <a:schemeClr val="tx1">
                    <a:lumMod val="65000"/>
                    <a:lumOff val="35000"/>
                  </a:schemeClr>
                </a:solidFill>
                <a:latin typeface="IBM Plex Sans" panose="020B0503050203000203" pitchFamily="34" charset="0"/>
                <a:hlinkClick r:id="rId5"/>
              </a:rPr>
              <a:t>rafael.pasquini@ufu.br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a:p>
            <a:pPr marL="0" indent="0" algn="r">
              <a:buNone/>
            </a:pPr>
            <a:r>
              <a:rPr lang="pt-BR" dirty="0">
                <a:solidFill>
                  <a:schemeClr val="tx1">
                    <a:lumMod val="65000"/>
                    <a:lumOff val="35000"/>
                  </a:schemeClr>
                </a:solidFill>
                <a:latin typeface="IBM Plex Sans" panose="020B0503050203000203" pitchFamily="34" charset="0"/>
              </a:rPr>
              <a:t>Prof. Dr. Murillo Guimarães Carneiro</a:t>
            </a:r>
          </a:p>
          <a:p>
            <a:pPr marL="0" indent="0" algn="r">
              <a:buNone/>
            </a:pPr>
            <a:r>
              <a:rPr lang="pt-BR" sz="1500" dirty="0">
                <a:solidFill>
                  <a:schemeClr val="tx1">
                    <a:lumMod val="65000"/>
                    <a:lumOff val="35000"/>
                  </a:schemeClr>
                </a:solidFill>
                <a:latin typeface="IBM Plex Sans" panose="020B0503050203000203" pitchFamily="34" charset="0"/>
                <a:hlinkClick r:id="rId6"/>
              </a:rPr>
              <a:t>mgcarneiro@ufu.br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p:txBody>
      </p:sp>
      <p:sp>
        <p:nvSpPr>
          <p:cNvPr id="9" name="Subtitle 2">
            <a:extLst>
              <a:ext uri="{FF2B5EF4-FFF2-40B4-BE49-F238E27FC236}">
                <a16:creationId xmlns:a16="http://schemas.microsoft.com/office/drawing/2014/main" id="{DF5869F0-7AB5-C3CD-7AA5-73BAFA20B1CD}"/>
              </a:ext>
            </a:extLst>
          </p:cNvPr>
          <p:cNvSpPr txBox="1">
            <a:spLocks/>
          </p:cNvSpPr>
          <p:nvPr/>
        </p:nvSpPr>
        <p:spPr>
          <a:xfrm>
            <a:off x="794658" y="1959846"/>
            <a:ext cx="10681366" cy="1494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i="0" dirty="0">
                <a:effectLst/>
                <a:latin typeface="IBM Plex Sans" panose="020B0503050203000203" pitchFamily="34" charset="0"/>
              </a:rPr>
              <a:t>A Mobile Traffic Predictor Enhanced by Neighboring Transportation Data (MTP-NT)</a:t>
            </a:r>
            <a:endParaRPr lang="pt-BR" b="1" dirty="0">
              <a:latin typeface="IBM Plex Sans" panose="020B0503050203000203" pitchFamily="34" charset="0"/>
            </a:endParaRPr>
          </a:p>
        </p:txBody>
      </p:sp>
      <p:sp>
        <p:nvSpPr>
          <p:cNvPr id="3" name="Slide Number Placeholder 2">
            <a:extLst>
              <a:ext uri="{FF2B5EF4-FFF2-40B4-BE49-F238E27FC236}">
                <a16:creationId xmlns:a16="http://schemas.microsoft.com/office/drawing/2014/main" id="{A3A1D4C2-A873-78C4-5BB9-10481FBEC11D}"/>
              </a:ext>
            </a:extLst>
          </p:cNvPr>
          <p:cNvSpPr>
            <a:spLocks noGrp="1"/>
          </p:cNvSpPr>
          <p:nvPr>
            <p:ph type="sldNum" sz="quarter" idx="12"/>
          </p:nvPr>
        </p:nvSpPr>
        <p:spPr/>
        <p:txBody>
          <a:bodyPr/>
          <a:lstStyle/>
          <a:p>
            <a:fld id="{C16D1434-241F-3E4A-8778-0F70095E40C3}" type="slidenum">
              <a:rPr lang="pt-BR" smtClean="0"/>
              <a:t>108</a:t>
            </a:fld>
            <a:endParaRPr lang="pt-BR"/>
          </a:p>
        </p:txBody>
      </p:sp>
      <p:pic>
        <p:nvPicPr>
          <p:cNvPr id="2" name="Picture 6" descr="Resultado de imagem para ufu">
            <a:extLst>
              <a:ext uri="{FF2B5EF4-FFF2-40B4-BE49-F238E27FC236}">
                <a16:creationId xmlns:a16="http://schemas.microsoft.com/office/drawing/2014/main" id="{10054EDA-F9A9-CFA1-40E2-586C63F8F63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31927" y="125339"/>
            <a:ext cx="2660073" cy="7780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esultado de imagem para facom ufu">
            <a:extLst>
              <a:ext uri="{FF2B5EF4-FFF2-40B4-BE49-F238E27FC236}">
                <a16:creationId xmlns:a16="http://schemas.microsoft.com/office/drawing/2014/main" id="{34A7D6CF-996C-CCBE-7848-95847033545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3018912" cy="1028750"/>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975CBB90-A49C-D4CB-9A33-ED99138632F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80972039"/>
      </p:ext>
    </p:extLst>
  </p:cSld>
  <p:clrMapOvr>
    <a:masterClrMapping/>
  </p:clrMapOvr>
  <mc:AlternateContent xmlns:mc="http://schemas.openxmlformats.org/markup-compatibility/2006">
    <mc:Choice xmlns:p14="http://schemas.microsoft.com/office/powerpoint/2010/main" Requires="p14">
      <p:transition spd="slow" p14:dur="2000" advTm="7748"/>
    </mc:Choice>
    <mc:Fallback>
      <p:transition spd="slow" advTm="7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Lightweight, adaptable and highly performant</a:t>
            </a: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State-of-art performance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11</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latin typeface="IBM Plex Sans" panose="020B0503050203000203" pitchFamily="34" charset="0"/>
              </a:rPr>
              <a:t>[1] </a:t>
            </a:r>
            <a:r>
              <a:rPr lang="pt-BR" sz="1100" dirty="0" err="1">
                <a:latin typeface="IBM Plex Sans" panose="020B0503050203000203" pitchFamily="34" charset="0"/>
              </a:rPr>
              <a:t>Barlacchi</a:t>
            </a:r>
            <a:r>
              <a:rPr lang="pt-BR" sz="1100" dirty="0">
                <a:latin typeface="IBM Plex Sans" panose="020B0503050203000203" pitchFamily="34" charset="0"/>
              </a:rPr>
              <a:t>, G. et al. A </a:t>
            </a:r>
            <a:r>
              <a:rPr lang="pt-BR" sz="1100" dirty="0" err="1">
                <a:latin typeface="IBM Plex Sans" panose="020B0503050203000203" pitchFamily="34" charset="0"/>
              </a:rPr>
              <a:t>multi-source</a:t>
            </a:r>
            <a:r>
              <a:rPr lang="pt-BR" sz="1100" dirty="0">
                <a:latin typeface="IBM Plex Sans" panose="020B0503050203000203" pitchFamily="34" charset="0"/>
              </a:rPr>
              <a:t> </a:t>
            </a:r>
            <a:r>
              <a:rPr lang="pt-BR" sz="1100" dirty="0" err="1">
                <a:latin typeface="IBM Plex Sans" panose="020B0503050203000203" pitchFamily="34" charset="0"/>
              </a:rPr>
              <a:t>dataset</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urban</a:t>
            </a:r>
            <a:r>
              <a:rPr lang="pt-BR" sz="1100" dirty="0">
                <a:latin typeface="IBM Plex Sans" panose="020B0503050203000203" pitchFamily="34" charset="0"/>
              </a:rPr>
              <a:t> </a:t>
            </a:r>
            <a:r>
              <a:rPr lang="pt-BR" sz="1100" dirty="0" err="1">
                <a:latin typeface="IBM Plex Sans" panose="020B0503050203000203" pitchFamily="34" charset="0"/>
              </a:rPr>
              <a:t>life</a:t>
            </a:r>
            <a:r>
              <a:rPr lang="pt-BR" sz="1100" dirty="0">
                <a:latin typeface="IBM Plex Sans" panose="020B0503050203000203" pitchFamily="34" charset="0"/>
              </a:rPr>
              <a:t> in </a:t>
            </a:r>
            <a:r>
              <a:rPr lang="pt-BR" sz="1100" dirty="0" err="1">
                <a:latin typeface="IBM Plex Sans" panose="020B0503050203000203" pitchFamily="34" charset="0"/>
              </a:rPr>
              <a:t>the</a:t>
            </a:r>
            <a:r>
              <a:rPr lang="pt-BR" sz="1100" dirty="0">
                <a:latin typeface="IBM Plex Sans" panose="020B0503050203000203" pitchFamily="34" charset="0"/>
              </a:rPr>
              <a:t> </a:t>
            </a:r>
            <a:r>
              <a:rPr lang="pt-BR" sz="1100" dirty="0" err="1">
                <a:latin typeface="IBM Plex Sans" panose="020B0503050203000203" pitchFamily="34" charset="0"/>
              </a:rPr>
              <a:t>city</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milan</a:t>
            </a:r>
            <a:r>
              <a:rPr lang="pt-BR" sz="1100" dirty="0">
                <a:latin typeface="IBM Plex Sans" panose="020B0503050203000203" pitchFamily="34" charset="0"/>
              </a:rPr>
              <a:t> </a:t>
            </a:r>
            <a:r>
              <a:rPr lang="pt-BR" sz="1100" dirty="0" err="1">
                <a:latin typeface="IBM Plex Sans" panose="020B0503050203000203" pitchFamily="34" charset="0"/>
              </a:rPr>
              <a:t>and</a:t>
            </a:r>
            <a:r>
              <a:rPr lang="pt-BR" sz="1100" dirty="0">
                <a:latin typeface="IBM Plex Sans" panose="020B0503050203000203" pitchFamily="34" charset="0"/>
              </a:rPr>
              <a:t> </a:t>
            </a:r>
            <a:r>
              <a:rPr lang="pt-BR" sz="1100" dirty="0" err="1">
                <a:latin typeface="IBM Plex Sans" panose="020B0503050203000203" pitchFamily="34" charset="0"/>
              </a:rPr>
              <a:t>the</a:t>
            </a:r>
            <a:r>
              <a:rPr lang="pt-BR" sz="1100" dirty="0">
                <a:latin typeface="IBM Plex Sans" panose="020B0503050203000203" pitchFamily="34" charset="0"/>
              </a:rPr>
              <a:t> </a:t>
            </a:r>
            <a:r>
              <a:rPr lang="pt-BR" sz="1100" dirty="0" err="1">
                <a:latin typeface="IBM Plex Sans" panose="020B0503050203000203" pitchFamily="34" charset="0"/>
              </a:rPr>
              <a:t>province</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trentino</a:t>
            </a:r>
            <a:r>
              <a:rPr lang="pt-BR" sz="1100" dirty="0">
                <a:latin typeface="IBM Plex Sans" panose="020B0503050203000203" pitchFamily="34" charset="0"/>
              </a:rPr>
              <a:t>. </a:t>
            </a:r>
            <a:r>
              <a:rPr lang="pt-BR" sz="1100" dirty="0" err="1">
                <a:latin typeface="IBM Plex Sans" panose="020B0503050203000203" pitchFamily="34" charset="0"/>
              </a:rPr>
              <a:t>Sci</a:t>
            </a:r>
            <a:r>
              <a:rPr lang="pt-BR" sz="1100" dirty="0">
                <a:latin typeface="IBM Plex Sans" panose="020B0503050203000203" pitchFamily="34" charset="0"/>
              </a:rPr>
              <a:t> Data 2, 2015. </a:t>
            </a:r>
          </a:p>
        </p:txBody>
      </p:sp>
      <p:pic>
        <p:nvPicPr>
          <p:cNvPr id="12" name="Audio 11">
            <a:extLst>
              <a:ext uri="{FF2B5EF4-FFF2-40B4-BE49-F238E27FC236}">
                <a16:creationId xmlns:a16="http://schemas.microsoft.com/office/drawing/2014/main" id="{7BBF1642-0C02-5641-289E-EAA7D11F21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97196873"/>
      </p:ext>
    </p:extLst>
  </p:cSld>
  <p:clrMapOvr>
    <a:masterClrMapping/>
  </p:clrMapOvr>
  <mc:AlternateContent xmlns:mc="http://schemas.openxmlformats.org/markup-compatibility/2006">
    <mc:Choice xmlns:p14="http://schemas.microsoft.com/office/powerpoint/2010/main" Requires="p14">
      <p:transition spd="slow" p14:dur="2000" advTm="19360"/>
    </mc:Choice>
    <mc:Fallback>
      <p:transition spd="slow" advTm="19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lnSpcReduction="10000"/>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solidFill>
                  <a:srgbClr val="0F62FF"/>
                </a:solidFill>
                <a:latin typeface="IBM Plex Sans" panose="020B0503050203000203" pitchFamily="34" charset="0"/>
              </a:rPr>
              <a:t>Related</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Work</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Introduction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Network </a:t>
            </a:r>
            <a:r>
              <a:rPr lang="pt-BR" dirty="0" err="1">
                <a:solidFill>
                  <a:srgbClr val="0F62FF"/>
                </a:solidFill>
                <a:latin typeface="IBM Plex Sans" panose="020B0503050203000203" pitchFamily="34" charset="0"/>
              </a:rPr>
              <a:t>traffic</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characterization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Network </a:t>
            </a:r>
            <a:r>
              <a:rPr lang="pt-BR" dirty="0" err="1">
                <a:solidFill>
                  <a:srgbClr val="0F62FF"/>
                </a:solidFill>
                <a:latin typeface="IBM Plex Sans" panose="020B0503050203000203" pitchFamily="34" charset="0"/>
              </a:rPr>
              <a:t>traffic</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prediction</a:t>
            </a:r>
            <a:endParaRPr lang="pt-BR" dirty="0">
              <a:solidFill>
                <a:srgbClr val="0F62FF"/>
              </a:solidFill>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Theoretical</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MTP-NT: 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12</a:t>
            </a:fld>
            <a:endParaRPr lang="pt-BR"/>
          </a:p>
        </p:txBody>
      </p:sp>
      <p:pic>
        <p:nvPicPr>
          <p:cNvPr id="8" name="Picture 6" descr="Resultado de imagem para ufu">
            <a:extLst>
              <a:ext uri="{FF2B5EF4-FFF2-40B4-BE49-F238E27FC236}">
                <a16:creationId xmlns:a16="http://schemas.microsoft.com/office/drawing/2014/main" id="{4EEFD897-D0E9-3AC1-97F4-EDC5190D1B6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2BE18C1D-4462-FB35-A7A7-C5B04C2873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37798352"/>
      </p:ext>
    </p:extLst>
  </p:cSld>
  <p:clrMapOvr>
    <a:masterClrMapping/>
  </p:clrMapOvr>
  <mc:AlternateContent xmlns:mc="http://schemas.openxmlformats.org/markup-compatibility/2006">
    <mc:Choice xmlns:p14="http://schemas.microsoft.com/office/powerpoint/2010/main" Requires="p14">
      <p:transition spd="slow" p14:dur="2000" advTm="6592"/>
    </mc:Choice>
    <mc:Fallback>
      <p:transition spd="slow" advTm="6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13</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Related work</a:t>
            </a:r>
          </a:p>
        </p:txBody>
      </p:sp>
      <p:sp>
        <p:nvSpPr>
          <p:cNvPr id="3" name="Text Placeholder">
            <a:extLst>
              <a:ext uri="{FF2B5EF4-FFF2-40B4-BE49-F238E27FC236}">
                <a16:creationId xmlns:a16="http://schemas.microsoft.com/office/drawing/2014/main" id="{A672BC3C-1547-4ABC-32DE-207B50131A32}"/>
              </a:ext>
            </a:extLst>
          </p:cNvPr>
          <p:cNvSpPr txBox="1">
            <a:spLocks/>
          </p:cNvSpPr>
          <p:nvPr/>
        </p:nvSpPr>
        <p:spPr>
          <a:xfrm>
            <a:off x="531346" y="1215522"/>
            <a:ext cx="517095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b="1" dirty="0">
                <a:solidFill>
                  <a:schemeClr val="tx1"/>
                </a:solidFill>
                <a:latin typeface="IBM Plex Sans" panose="020B0503050203000203" pitchFamily="34" charset="0"/>
              </a:rPr>
              <a:t>Characterization</a:t>
            </a:r>
          </a:p>
        </p:txBody>
      </p:sp>
      <p:sp>
        <p:nvSpPr>
          <p:cNvPr id="6" name="Text Placeholder">
            <a:extLst>
              <a:ext uri="{FF2B5EF4-FFF2-40B4-BE49-F238E27FC236}">
                <a16:creationId xmlns:a16="http://schemas.microsoft.com/office/drawing/2014/main" id="{8CB44D67-C82B-060B-C614-45807F93950C}"/>
              </a:ext>
            </a:extLst>
          </p:cNvPr>
          <p:cNvSpPr txBox="1">
            <a:spLocks/>
          </p:cNvSpPr>
          <p:nvPr/>
        </p:nvSpPr>
        <p:spPr>
          <a:xfrm>
            <a:off x="6096000" y="1211360"/>
            <a:ext cx="517095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b="1" dirty="0">
                <a:solidFill>
                  <a:schemeClr val="tx1"/>
                </a:solidFill>
                <a:latin typeface="IBM Plex Sans" panose="020B0503050203000203" pitchFamily="34" charset="0"/>
              </a:rPr>
              <a:t>Prediction</a:t>
            </a:r>
          </a:p>
        </p:txBody>
      </p:sp>
      <p:sp>
        <p:nvSpPr>
          <p:cNvPr id="9" name="Title">
            <a:extLst>
              <a:ext uri="{FF2B5EF4-FFF2-40B4-BE49-F238E27FC236}">
                <a16:creationId xmlns:a16="http://schemas.microsoft.com/office/drawing/2014/main" id="{FEB6994C-159D-4F85-A1B7-8D40B9C2785F}"/>
              </a:ext>
            </a:extLst>
          </p:cNvPr>
          <p:cNvSpPr>
            <a:spLocks noGrp="1"/>
          </p:cNvSpPr>
          <p:nvPr>
            <p:ph type="title"/>
          </p:nvPr>
        </p:nvSpPr>
        <p:spPr>
          <a:xfrm>
            <a:off x="531346" y="1923957"/>
            <a:ext cx="4133088" cy="804672"/>
          </a:xfrm>
        </p:spPr>
        <p:txBody>
          <a:bodyPr>
            <a:normAutofit/>
          </a:bodyPr>
          <a:lstStyle/>
          <a:p>
            <a:r>
              <a:rPr lang="en-US" sz="1200" b="1" dirty="0">
                <a:latin typeface="IBM Plex Sans" panose="020B0503050203000203" pitchFamily="34" charset="0"/>
              </a:rPr>
              <a:t>Metrics and mathematical characteristics of network usage</a:t>
            </a:r>
          </a:p>
        </p:txBody>
      </p:sp>
      <p:sp>
        <p:nvSpPr>
          <p:cNvPr id="10" name="Title">
            <a:extLst>
              <a:ext uri="{FF2B5EF4-FFF2-40B4-BE49-F238E27FC236}">
                <a16:creationId xmlns:a16="http://schemas.microsoft.com/office/drawing/2014/main" id="{1BDF527A-BA92-D08F-EAAF-AF9204368BB6}"/>
              </a:ext>
            </a:extLst>
          </p:cNvPr>
          <p:cNvSpPr txBox="1">
            <a:spLocks/>
          </p:cNvSpPr>
          <p:nvPr/>
        </p:nvSpPr>
        <p:spPr>
          <a:xfrm>
            <a:off x="6086856" y="1804657"/>
            <a:ext cx="4133088" cy="804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Mathematical models to predict network traffic</a:t>
            </a:r>
          </a:p>
        </p:txBody>
      </p:sp>
      <p:pic>
        <p:nvPicPr>
          <p:cNvPr id="8" name="Picture 6" descr="Resultado de imagem para ufu">
            <a:extLst>
              <a:ext uri="{FF2B5EF4-FFF2-40B4-BE49-F238E27FC236}">
                <a16:creationId xmlns:a16="http://schemas.microsoft.com/office/drawing/2014/main" id="{9BF1383D-0711-7A54-6EDE-97628E0DDBD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A3A7CDC3-AAAB-7EB2-D755-3975E45244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03666682"/>
      </p:ext>
    </p:extLst>
  </p:cSld>
  <p:clrMapOvr>
    <a:masterClrMapping/>
  </p:clrMapOvr>
  <mc:AlternateContent xmlns:mc="http://schemas.openxmlformats.org/markup-compatibility/2006">
    <mc:Choice xmlns:p14="http://schemas.microsoft.com/office/powerpoint/2010/main" Requires="p14">
      <p:transition spd="slow" p14:dur="2000" advTm="29664"/>
    </mc:Choice>
    <mc:Fallback>
      <p:transition spd="slow" advTm="29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14</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968071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Network Traffic Characterization</a:t>
            </a:r>
          </a:p>
        </p:txBody>
      </p:sp>
      <p:sp>
        <p:nvSpPr>
          <p:cNvPr id="19" name="TextBox 18">
            <a:extLst>
              <a:ext uri="{FF2B5EF4-FFF2-40B4-BE49-F238E27FC236}">
                <a16:creationId xmlns:a16="http://schemas.microsoft.com/office/drawing/2014/main" id="{FF44DE63-77EA-941B-0C64-E2B91AC638DE}"/>
              </a:ext>
            </a:extLst>
          </p:cNvPr>
          <p:cNvSpPr txBox="1"/>
          <p:nvPr/>
        </p:nvSpPr>
        <p:spPr>
          <a:xfrm>
            <a:off x="5905500" y="3835930"/>
            <a:ext cx="6001578" cy="2292935"/>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Xu, F. et al. Understanding mobile traffic patterns of large scale cellular towers in urban environment. IEEE/ACM Transactions on Networking, v. 25, n. 2, p. 1147–1161, 2017.</a:t>
            </a:r>
          </a:p>
          <a:p>
            <a:endParaRPr lang="en-US" sz="1100" b="0" i="0" dirty="0">
              <a:solidFill>
                <a:srgbClr val="898989"/>
              </a:solidFill>
              <a:effectLst/>
              <a:latin typeface="IBM Plex Sans" panose="020B0503050203000203" pitchFamily="34" charset="0"/>
            </a:endParaRPr>
          </a:p>
          <a:p>
            <a:r>
              <a:rPr lang="en-US" sz="1100" dirty="0">
                <a:solidFill>
                  <a:srgbClr val="898989"/>
                </a:solidFill>
                <a:latin typeface="IBM Plex Sans" panose="020B0503050203000203" pitchFamily="34" charset="0"/>
              </a:rPr>
              <a:t>[2] WANG, H. et al. Characterizing the </a:t>
            </a:r>
            <a:r>
              <a:rPr lang="en-US" sz="1100" dirty="0" err="1">
                <a:solidFill>
                  <a:srgbClr val="898989"/>
                </a:solidFill>
                <a:latin typeface="IBM Plex Sans" panose="020B0503050203000203" pitchFamily="34" charset="0"/>
              </a:rPr>
              <a:t>spatio</a:t>
            </a:r>
            <a:r>
              <a:rPr lang="en-US" sz="1100" dirty="0">
                <a:solidFill>
                  <a:srgbClr val="898989"/>
                </a:solidFill>
                <a:latin typeface="IBM Plex Sans" panose="020B0503050203000203" pitchFamily="34" charset="0"/>
              </a:rPr>
              <a:t>-temporal inhomogeneity of mobile traffic in large-scale cellular data networks. In: Proceedings of the 7th International Workshop on Hot Topics in Planet-Scale </a:t>
            </a:r>
            <a:r>
              <a:rPr lang="en-US" sz="1100" dirty="0" err="1">
                <a:solidFill>
                  <a:srgbClr val="898989"/>
                </a:solidFill>
                <a:latin typeface="IBM Plex Sans" panose="020B0503050203000203" pitchFamily="34" charset="0"/>
              </a:rPr>
              <a:t>MObile</a:t>
            </a:r>
            <a:r>
              <a:rPr lang="en-US" sz="1100" dirty="0">
                <a:solidFill>
                  <a:srgbClr val="898989"/>
                </a:solidFill>
                <a:latin typeface="IBM Plex Sans" panose="020B0503050203000203" pitchFamily="34" charset="0"/>
              </a:rPr>
              <a:t> Computing and</a:t>
            </a:r>
          </a:p>
          <a:p>
            <a:r>
              <a:rPr lang="en-US" sz="1100" dirty="0">
                <a:solidFill>
                  <a:srgbClr val="898989"/>
                </a:solidFill>
                <a:latin typeface="IBM Plex Sans" panose="020B0503050203000203" pitchFamily="34" charset="0"/>
              </a:rPr>
              <a:t>Online Social </a:t>
            </a:r>
            <a:r>
              <a:rPr lang="en-US" sz="1100" dirty="0" err="1">
                <a:solidFill>
                  <a:srgbClr val="898989"/>
                </a:solidFill>
                <a:latin typeface="IBM Plex Sans" panose="020B0503050203000203" pitchFamily="34" charset="0"/>
              </a:rPr>
              <a:t>NeTworking</a:t>
            </a:r>
            <a:r>
              <a:rPr lang="en-US" sz="1100" dirty="0">
                <a:solidFill>
                  <a:srgbClr val="898989"/>
                </a:solidFill>
                <a:latin typeface="IBM Plex Sans" panose="020B0503050203000203" pitchFamily="34" charset="0"/>
              </a:rPr>
              <a:t>. New York, NY, USA: Association for Computing</a:t>
            </a:r>
          </a:p>
          <a:p>
            <a:r>
              <a:rPr lang="en-US" sz="1100" dirty="0">
                <a:solidFill>
                  <a:srgbClr val="898989"/>
                </a:solidFill>
                <a:latin typeface="IBM Plex Sans" panose="020B0503050203000203" pitchFamily="34" charset="0"/>
              </a:rPr>
              <a:t>Machinery, 2015. (HOTPOST ’15), p. 19–24. ISBN 9781450335171. </a:t>
            </a:r>
            <a:r>
              <a:rPr lang="en-US" sz="1100" dirty="0" err="1">
                <a:solidFill>
                  <a:srgbClr val="898989"/>
                </a:solidFill>
                <a:latin typeface="IBM Plex Sans" panose="020B0503050203000203" pitchFamily="34" charset="0"/>
              </a:rPr>
              <a:t>Disponível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em</a:t>
            </a:r>
            <a:r>
              <a:rPr lang="en-US" sz="1100" dirty="0">
                <a:solidFill>
                  <a:srgbClr val="898989"/>
                </a:solidFill>
                <a:latin typeface="IBM Plex Sans" panose="020B0503050203000203" pitchFamily="34" charset="0"/>
              </a:rPr>
              <a:t>: &lt;https://</a:t>
            </a:r>
            <a:r>
              <a:rPr lang="en-US" sz="1100" dirty="0" err="1">
                <a:solidFill>
                  <a:srgbClr val="898989"/>
                </a:solidFill>
                <a:latin typeface="IBM Plex Sans" panose="020B0503050203000203" pitchFamily="34" charset="0"/>
              </a:rPr>
              <a:t>doi.org</a:t>
            </a:r>
            <a:r>
              <a:rPr lang="en-US" sz="1100" dirty="0">
                <a:solidFill>
                  <a:srgbClr val="898989"/>
                </a:solidFill>
                <a:latin typeface="IBM Plex Sans" panose="020B0503050203000203" pitchFamily="34" charset="0"/>
              </a:rPr>
              <a:t>/10.1145/2757513.2757518&gt;.</a:t>
            </a:r>
          </a:p>
          <a:p>
            <a:endParaRPr lang="en-US" sz="1100" dirty="0">
              <a:solidFill>
                <a:srgbClr val="898989"/>
              </a:solidFill>
              <a:latin typeface="IBM Plex Sans" panose="020B0503050203000203" pitchFamily="34" charset="0"/>
            </a:endParaRPr>
          </a:p>
          <a:p>
            <a:r>
              <a:rPr lang="en-US" sz="1100" b="0" i="0" dirty="0">
                <a:solidFill>
                  <a:srgbClr val="898989"/>
                </a:solidFill>
                <a:effectLst/>
                <a:latin typeface="IBM Plex Sans" panose="020B0503050203000203" pitchFamily="34" charset="0"/>
              </a:rPr>
              <a:t>[3] </a:t>
            </a:r>
            <a:r>
              <a:rPr lang="en-US" sz="1100" b="0" i="0" dirty="0" err="1">
                <a:solidFill>
                  <a:srgbClr val="898989"/>
                </a:solidFill>
                <a:effectLst/>
                <a:latin typeface="IBM Plex Sans" panose="020B0503050203000203" pitchFamily="34" charset="0"/>
              </a:rPr>
              <a:t>Gotzner</a:t>
            </a:r>
            <a:r>
              <a:rPr lang="en-US" sz="1100" b="0" i="0" dirty="0">
                <a:solidFill>
                  <a:srgbClr val="898989"/>
                </a:solidFill>
                <a:effectLst/>
                <a:latin typeface="IBM Plex Sans" panose="020B0503050203000203" pitchFamily="34" charset="0"/>
              </a:rPr>
              <a:t>, U.; Rathgeber, R. Spatial traffic distribution in cellular networks. In: VTC</a:t>
            </a:r>
          </a:p>
          <a:p>
            <a:r>
              <a:rPr lang="en-US" sz="1100" b="0" i="0" dirty="0">
                <a:solidFill>
                  <a:srgbClr val="898989"/>
                </a:solidFill>
                <a:effectLst/>
                <a:latin typeface="IBM Plex Sans" panose="020B0503050203000203" pitchFamily="34" charset="0"/>
              </a:rPr>
              <a:t>’98. 48th IEEE Vehicular Technology Conference. Pathway to Global Wireless</a:t>
            </a:r>
          </a:p>
          <a:p>
            <a:r>
              <a:rPr lang="en-US" sz="1100" b="0" i="0" dirty="0">
                <a:solidFill>
                  <a:srgbClr val="898989"/>
                </a:solidFill>
                <a:effectLst/>
                <a:latin typeface="IBM Plex Sans" panose="020B0503050203000203" pitchFamily="34" charset="0"/>
              </a:rPr>
              <a:t>Revolution (Cat. No.98CH36151). [</a:t>
            </a:r>
            <a:r>
              <a:rPr lang="en-US" sz="1100" b="0" i="0" dirty="0" err="1">
                <a:solidFill>
                  <a:srgbClr val="898989"/>
                </a:solidFill>
                <a:effectLst/>
                <a:latin typeface="IBM Plex Sans" panose="020B0503050203000203" pitchFamily="34" charset="0"/>
              </a:rPr>
              <a:t>S.l.</a:t>
            </a:r>
            <a:r>
              <a:rPr lang="en-US" sz="1100" b="0" i="0" dirty="0">
                <a:solidFill>
                  <a:srgbClr val="898989"/>
                </a:solidFill>
                <a:effectLst/>
                <a:latin typeface="IBM Plex Sans" panose="020B0503050203000203" pitchFamily="34" charset="0"/>
              </a:rPr>
              <a:t>: </a:t>
            </a:r>
            <a:r>
              <a:rPr lang="en-US" sz="1100" b="0" i="0" dirty="0" err="1">
                <a:solidFill>
                  <a:srgbClr val="898989"/>
                </a:solidFill>
                <a:effectLst/>
                <a:latin typeface="IBM Plex Sans" panose="020B0503050203000203" pitchFamily="34" charset="0"/>
              </a:rPr>
              <a:t>s.n</a:t>
            </a:r>
            <a:r>
              <a:rPr lang="en-US" sz="1100" b="0" i="0" dirty="0">
                <a:solidFill>
                  <a:srgbClr val="898989"/>
                </a:solidFill>
                <a:effectLst/>
                <a:latin typeface="IBM Plex Sans" panose="020B0503050203000203" pitchFamily="34" charset="0"/>
              </a:rPr>
              <a:t>.], 1998. v. 3, p. 1994–1998 vol.3.</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6" y="1784768"/>
            <a:ext cx="5374154" cy="4102324"/>
          </a:xfrm>
        </p:spPr>
        <p:txBody>
          <a:bodyPr anchor="t">
            <a:normAutofit/>
          </a:bodyPr>
          <a:lstStyle/>
          <a:p>
            <a:r>
              <a:rPr lang="en-US" sz="1600" b="1" dirty="0">
                <a:latin typeface="IBM Plex Sans" panose="020B0503050203000203" pitchFamily="34" charset="0"/>
              </a:rPr>
              <a:t>Regions of the city grouped based on </a:t>
            </a:r>
            <a:r>
              <a:rPr lang="en-US" sz="1600" b="1" dirty="0">
                <a:solidFill>
                  <a:srgbClr val="0F62FF"/>
                </a:solidFill>
                <a:latin typeface="IBM Plex Sans" panose="020B0503050203000203" pitchFamily="34" charset="0"/>
              </a:rPr>
              <a:t>network usage </a:t>
            </a:r>
            <a:r>
              <a:rPr lang="en-US" sz="1600" b="1" dirty="0">
                <a:solidFill>
                  <a:srgbClr val="1A69FF"/>
                </a:solidFill>
                <a:latin typeface="IBM Plex Sans" panose="020B0503050203000203" pitchFamily="34" charset="0"/>
              </a:rPr>
              <a:t>patterns</a:t>
            </a:r>
            <a:r>
              <a:rPr lang="en-US" sz="1600" b="1" baseline="30000" dirty="0">
                <a:solidFill>
                  <a:srgbClr val="1A69FF"/>
                </a:solidFill>
                <a:latin typeface="IBM Plex Sans" panose="020B0503050203000203" pitchFamily="34" charset="0"/>
              </a:rPr>
              <a:t>1</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Composition of trimodal distributions to </a:t>
            </a:r>
            <a:r>
              <a:rPr lang="en-US" sz="1600" b="1" dirty="0">
                <a:solidFill>
                  <a:srgbClr val="0F62FF"/>
                </a:solidFill>
                <a:latin typeface="IBM Plex Sans" panose="020B0503050203000203" pitchFamily="34" charset="0"/>
              </a:rPr>
              <a:t>describe the network traffic</a:t>
            </a:r>
            <a:r>
              <a:rPr lang="en-US" sz="1600" b="1" baseline="30000" dirty="0">
                <a:latin typeface="IBM Plex Sans" panose="020B0503050203000203" pitchFamily="34" charset="0"/>
              </a:rPr>
              <a:t>2</a:t>
            </a:r>
            <a:br>
              <a:rPr lang="en-US" sz="1600" b="1" u="sng" dirty="0">
                <a:latin typeface="IBM Plex Sans" panose="020B0503050203000203" pitchFamily="34" charset="0"/>
              </a:rPr>
            </a:br>
            <a:br>
              <a:rPr lang="en-US" sz="1600" b="1" u="sng" dirty="0">
                <a:latin typeface="IBM Plex Sans" panose="020B0503050203000203" pitchFamily="34" charset="0"/>
              </a:rPr>
            </a:br>
            <a:r>
              <a:rPr lang="en-US" sz="1600" b="1" dirty="0">
                <a:latin typeface="IBM Plex Sans" panose="020B0503050203000203" pitchFamily="34" charset="0"/>
              </a:rPr>
              <a:t>Sand temporal distribution of the network traffic results into extremely</a:t>
            </a:r>
            <a:r>
              <a:rPr lang="en-US" sz="1600" b="1" dirty="0">
                <a:solidFill>
                  <a:schemeClr val="accent1"/>
                </a:solidFill>
                <a:latin typeface="IBM Plex Sans" panose="020B0503050203000203" pitchFamily="34" charset="0"/>
              </a:rPr>
              <a:t> </a:t>
            </a:r>
            <a:r>
              <a:rPr lang="en-US" sz="1600" b="1" dirty="0">
                <a:solidFill>
                  <a:srgbClr val="0F62FF"/>
                </a:solidFill>
                <a:latin typeface="IBM Plex Sans" panose="020B0503050203000203" pitchFamily="34" charset="0"/>
              </a:rPr>
              <a:t>insufficient utilization of</a:t>
            </a:r>
            <a:r>
              <a:rPr lang="en-US" sz="1600" b="1" dirty="0">
                <a:latin typeface="IBM Plex Sans" panose="020B0503050203000203" pitchFamily="34" charset="0"/>
              </a:rPr>
              <a:t> network</a:t>
            </a:r>
            <a:r>
              <a:rPr lang="en-US" sz="1600" b="1" dirty="0">
                <a:solidFill>
                  <a:schemeClr val="accent1"/>
                </a:solidFill>
                <a:latin typeface="IBM Plex Sans" panose="020B0503050203000203" pitchFamily="34" charset="0"/>
              </a:rPr>
              <a:t> </a:t>
            </a:r>
            <a:r>
              <a:rPr lang="en-US" sz="1600" b="1" dirty="0">
                <a:solidFill>
                  <a:srgbClr val="0F62FF"/>
                </a:solidFill>
                <a:latin typeface="IBM Plex Sans" panose="020B0503050203000203" pitchFamily="34" charset="0"/>
              </a:rPr>
              <a:t>resources</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Traffic was </a:t>
            </a:r>
            <a:r>
              <a:rPr lang="en-US" sz="1600" b="1" dirty="0">
                <a:solidFill>
                  <a:srgbClr val="0F62FF"/>
                </a:solidFill>
                <a:latin typeface="IBM Plex Sans" panose="020B0503050203000203" pitchFamily="34" charset="0"/>
              </a:rPr>
              <a:t>concentrated</a:t>
            </a:r>
            <a:r>
              <a:rPr lang="en-US" sz="1600" b="1" dirty="0">
                <a:latin typeface="IBM Plex Sans" panose="020B0503050203000203" pitchFamily="34" charset="0"/>
              </a:rPr>
              <a:t> in </a:t>
            </a:r>
            <a:r>
              <a:rPr lang="en-US" sz="1600" b="1" dirty="0">
                <a:solidFill>
                  <a:srgbClr val="0F62FF"/>
                </a:solidFill>
                <a:latin typeface="IBM Plex Sans" panose="020B0503050203000203" pitchFamily="34" charset="0"/>
              </a:rPr>
              <a:t>some regions </a:t>
            </a:r>
            <a:r>
              <a:rPr lang="en-US" sz="1600" b="1" dirty="0">
                <a:latin typeface="IBM Plex Sans" panose="020B0503050203000203" pitchFamily="34" charset="0"/>
              </a:rPr>
              <a:t>(city center) </a:t>
            </a:r>
            <a:r>
              <a:rPr lang="en-US" sz="1600" b="1" dirty="0">
                <a:solidFill>
                  <a:srgbClr val="0F62FF"/>
                </a:solidFill>
                <a:latin typeface="IBM Plex Sans" panose="020B0503050203000203" pitchFamily="34" charset="0"/>
              </a:rPr>
              <a:t>and peak hours</a:t>
            </a:r>
            <a:r>
              <a:rPr lang="en-US" sz="1600" b="1" baseline="30000" dirty="0">
                <a:latin typeface="IBM Plex Sans" panose="020B0503050203000203" pitchFamily="34" charset="0"/>
              </a:rPr>
              <a:t>3</a:t>
            </a: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20322D52-F016-82FC-008A-47DE65671D0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187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15</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878285"/>
            <a:ext cx="10683501" cy="365125"/>
          </a:xfrm>
        </p:spPr>
        <p:txBody>
          <a:bodyPr anchor="t">
            <a:normAutofit/>
          </a:bodyPr>
          <a:lstStyle/>
          <a:p>
            <a:r>
              <a:rPr lang="en-US" sz="1600" b="1" dirty="0">
                <a:latin typeface="IBM Plex Sans" panose="020B0503050203000203" pitchFamily="34" charset="0"/>
              </a:rPr>
              <a:t>Grouping of regions based on network usage patterns</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EA19A96A-C020-6D51-A6E7-77FDB1BC2D7C}"/>
              </a:ext>
            </a:extLst>
          </p:cNvPr>
          <p:cNvSpPr txBox="1">
            <a:spLocks/>
          </p:cNvSpPr>
          <p:nvPr/>
        </p:nvSpPr>
        <p:spPr>
          <a:xfrm>
            <a:off x="531343" y="2157405"/>
            <a:ext cx="10683501" cy="12160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Residential</a:t>
            </a:r>
          </a:p>
          <a:p>
            <a:pPr marL="285750" indent="-285750">
              <a:buFont typeface="Arial" panose="020B0604020202020204" pitchFamily="34" charset="0"/>
              <a:buChar char="•"/>
            </a:pPr>
            <a:r>
              <a:rPr lang="en-US" sz="1600" b="1" dirty="0">
                <a:latin typeface="IBM Plex Sans" panose="020B0503050203000203" pitchFamily="34" charset="0"/>
              </a:rPr>
              <a:t>Transport</a:t>
            </a:r>
          </a:p>
          <a:p>
            <a:pPr marL="285750" indent="-285750">
              <a:buFont typeface="Arial" panose="020B0604020202020204" pitchFamily="34" charset="0"/>
              <a:buChar char="•"/>
            </a:pPr>
            <a:r>
              <a:rPr lang="en-US" sz="1600" b="1" dirty="0">
                <a:latin typeface="IBM Plex Sans" panose="020B0503050203000203" pitchFamily="34" charset="0"/>
              </a:rPr>
              <a:t>Office</a:t>
            </a:r>
          </a:p>
          <a:p>
            <a:pPr marL="285750" indent="-285750">
              <a:buFont typeface="Arial" panose="020B0604020202020204" pitchFamily="34" charset="0"/>
              <a:buChar char="•"/>
            </a:pPr>
            <a:r>
              <a:rPr lang="en-US" sz="1600" b="1" dirty="0">
                <a:latin typeface="IBM Plex Sans" panose="020B0503050203000203" pitchFamily="34" charset="0"/>
              </a:rPr>
              <a:t>Entertainment</a:t>
            </a:r>
          </a:p>
          <a:p>
            <a:pPr marL="285750" indent="-285750">
              <a:buFont typeface="Arial" panose="020B0604020202020204" pitchFamily="34" charset="0"/>
              <a:buChar char="•"/>
            </a:pPr>
            <a:r>
              <a:rPr lang="en-US" sz="1600" b="1" dirty="0">
                <a:latin typeface="IBM Plex Sans" panose="020B0503050203000203" pitchFamily="34" charset="0"/>
              </a:rPr>
              <a:t>Comprehensive areas</a:t>
            </a:r>
          </a:p>
        </p:txBody>
      </p:sp>
      <p:sp>
        <p:nvSpPr>
          <p:cNvPr id="7" name="Title">
            <a:extLst>
              <a:ext uri="{FF2B5EF4-FFF2-40B4-BE49-F238E27FC236}">
                <a16:creationId xmlns:a16="http://schemas.microsoft.com/office/drawing/2014/main" id="{ABA2F1C6-571B-7A8A-C25D-C99C4E1B3ED5}"/>
              </a:ext>
            </a:extLst>
          </p:cNvPr>
          <p:cNvSpPr txBox="1">
            <a:spLocks/>
          </p:cNvSpPr>
          <p:nvPr/>
        </p:nvSpPr>
        <p:spPr>
          <a:xfrm>
            <a:off x="531342" y="3394263"/>
            <a:ext cx="10683501" cy="151597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Human labelling of some regions to generalization</a:t>
            </a:r>
          </a:p>
        </p:txBody>
      </p:sp>
      <p:sp>
        <p:nvSpPr>
          <p:cNvPr id="11" name="Title">
            <a:extLst>
              <a:ext uri="{FF2B5EF4-FFF2-40B4-BE49-F238E27FC236}">
                <a16:creationId xmlns:a16="http://schemas.microsoft.com/office/drawing/2014/main" id="{D1257972-1210-E828-734D-952878EDA0E6}"/>
              </a:ext>
            </a:extLst>
          </p:cNvPr>
          <p:cNvSpPr txBox="1">
            <a:spLocks/>
          </p:cNvSpPr>
          <p:nvPr/>
        </p:nvSpPr>
        <p:spPr>
          <a:xfrm>
            <a:off x="531342" y="1515448"/>
            <a:ext cx="10683501" cy="58703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Characteristics of traffic: temporal and frequency</a:t>
            </a:r>
          </a:p>
        </p:txBody>
      </p:sp>
      <p:pic>
        <p:nvPicPr>
          <p:cNvPr id="10" name="Audio 9">
            <a:extLst>
              <a:ext uri="{FF2B5EF4-FFF2-40B4-BE49-F238E27FC236}">
                <a16:creationId xmlns:a16="http://schemas.microsoft.com/office/drawing/2014/main" id="{9CB562B6-5113-E809-4E13-38988DE973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1737349"/>
      </p:ext>
    </p:extLst>
  </p:cSld>
  <p:clrMapOvr>
    <a:masterClrMapping/>
  </p:clrMapOvr>
  <mc:AlternateContent xmlns:mc="http://schemas.openxmlformats.org/markup-compatibility/2006">
    <mc:Choice xmlns:p14="http://schemas.microsoft.com/office/powerpoint/2010/main" Requires="p14">
      <p:transition spd="slow" p14:dur="2000" advTm="79497"/>
    </mc:Choice>
    <mc:Fallback>
      <p:transition spd="slow" advTm="79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16</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7"/>
            <a:ext cx="10683501" cy="2061675"/>
          </a:xfrm>
        </p:spPr>
        <p:txBody>
          <a:bodyPr anchor="t">
            <a:normAutofit/>
          </a:bodyPr>
          <a:lstStyle/>
          <a:p>
            <a:r>
              <a:rPr lang="en-US" sz="1600" b="1" dirty="0">
                <a:latin typeface="IBM Plex Sans" panose="020B0503050203000203" pitchFamily="34" charset="0"/>
              </a:rPr>
              <a:t>Weekday-Weekend Traffic Amount Ratio: ratio of weekdays and weekend traffic</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Peak-Valley Features: ratio of maximum and minimum traffic registered as seen in the figure ahead</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Time of Traffic Peak and Valley: time of the day of maximum and minimum network usage</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Discrete Fourier Transform (DFT)</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003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754248" y="5765276"/>
            <a:ext cx="10683501" cy="48962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dirty="0">
                <a:latin typeface="IBM Plex Sans" panose="020B0503050203000203" pitchFamily="34" charset="0"/>
              </a:rPr>
              <a:t>Source: </a:t>
            </a:r>
            <a:r>
              <a:rPr lang="en-US" sz="1700" dirty="0">
                <a:effectLst/>
                <a:latin typeface="IBM Plex Sans" panose="020B0503050203000203" pitchFamily="34" charset="0"/>
              </a:rPr>
              <a:t>Xu, F. et al. </a:t>
            </a:r>
            <a:r>
              <a:rPr lang="en-US" sz="1700" b="1" dirty="0">
                <a:effectLst/>
                <a:latin typeface="IBM Plex Sans" panose="020B0503050203000203" pitchFamily="34" charset="0"/>
              </a:rPr>
              <a:t>Understanding mobile traffic patterns of large scale cellular towers in urban environment</a:t>
            </a:r>
            <a:r>
              <a:rPr lang="en-US" sz="1700" dirty="0">
                <a:effectLst/>
                <a:latin typeface="IBM Plex Sans" panose="020B0503050203000203" pitchFamily="34" charset="0"/>
              </a:rPr>
              <a:t>. IEEE/ACM Transactions on Networking, v. 25, n. 2, p. 1147–1161, 2017.</a:t>
            </a:r>
          </a:p>
          <a:p>
            <a:pPr algn="ctr"/>
            <a:endParaRPr lang="en-US" sz="1800" dirty="0">
              <a:effectLst/>
              <a:latin typeface="LMRoman12"/>
            </a:endParaRPr>
          </a:p>
          <a:p>
            <a:pPr algn="ctr"/>
            <a:endParaRPr lang="en-US" sz="800" dirty="0"/>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descr="Uma imagem contendo Gráfico&#10;&#10;Descrição gerada automaticamente">
            <a:extLst>
              <a:ext uri="{FF2B5EF4-FFF2-40B4-BE49-F238E27FC236}">
                <a16:creationId xmlns:a16="http://schemas.microsoft.com/office/drawing/2014/main" id="{C9EFA56E-6C43-4C81-E07E-298209165FBF}"/>
              </a:ext>
            </a:extLst>
          </p:cNvPr>
          <p:cNvPicPr>
            <a:picLocks noChangeAspect="1"/>
          </p:cNvPicPr>
          <p:nvPr/>
        </p:nvPicPr>
        <p:blipFill>
          <a:blip r:embed="rId6"/>
          <a:stretch>
            <a:fillRect/>
          </a:stretch>
        </p:blipFill>
        <p:spPr>
          <a:xfrm>
            <a:off x="2715768" y="1265597"/>
            <a:ext cx="6760459" cy="3972054"/>
          </a:xfrm>
          <a:prstGeom prst="rect">
            <a:avLst/>
          </a:prstGeom>
        </p:spPr>
      </p:pic>
      <p:pic>
        <p:nvPicPr>
          <p:cNvPr id="9" name="Audio 8">
            <a:extLst>
              <a:ext uri="{FF2B5EF4-FFF2-40B4-BE49-F238E27FC236}">
                <a16:creationId xmlns:a16="http://schemas.microsoft.com/office/drawing/2014/main" id="{FB2F2592-7FCB-BBB0-0300-F53FCC6B4B3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7138206"/>
      </p:ext>
    </p:extLst>
  </p:cSld>
  <p:clrMapOvr>
    <a:masterClrMapping/>
  </p:clrMapOvr>
  <mc:AlternateContent xmlns:mc="http://schemas.openxmlformats.org/markup-compatibility/2006">
    <mc:Choice xmlns:p14="http://schemas.microsoft.com/office/powerpoint/2010/main" Requires="p14">
      <p:transition spd="slow" p14:dur="2000" advTm="32576"/>
    </mc:Choice>
    <mc:Fallback>
      <p:transition spd="slow" advTm="32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18</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754248" y="5765276"/>
            <a:ext cx="10683501" cy="48962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dirty="0">
                <a:latin typeface="IBM Plex Sans" panose="020B0503050203000203" pitchFamily="34" charset="0"/>
              </a:rPr>
              <a:t>Source: </a:t>
            </a:r>
            <a:r>
              <a:rPr lang="en-US" sz="1700" dirty="0">
                <a:effectLst/>
                <a:latin typeface="IBM Plex Sans" panose="020B0503050203000203" pitchFamily="34" charset="0"/>
              </a:rPr>
              <a:t>Xu, F. et al. </a:t>
            </a:r>
            <a:r>
              <a:rPr lang="en-US" sz="1700" b="1" dirty="0">
                <a:effectLst/>
                <a:latin typeface="IBM Plex Sans" panose="020B0503050203000203" pitchFamily="34" charset="0"/>
              </a:rPr>
              <a:t>Understanding mobile traffic patterns of large scale cellular towers in urban environment</a:t>
            </a:r>
            <a:r>
              <a:rPr lang="en-US" sz="1700" dirty="0">
                <a:effectLst/>
                <a:latin typeface="IBM Plex Sans" panose="020B0503050203000203" pitchFamily="34" charset="0"/>
              </a:rPr>
              <a:t>. IEEE/ACM Transactions on Networking, v. 25, n. 2, p. 1147–1161, 2017.</a:t>
            </a:r>
          </a:p>
          <a:p>
            <a:pPr algn="ctr"/>
            <a:endParaRPr lang="en-US" sz="1800" dirty="0">
              <a:effectLst/>
              <a:latin typeface="LMRoman12"/>
            </a:endParaRPr>
          </a:p>
          <a:p>
            <a:pPr algn="ctr"/>
            <a:endParaRPr lang="en-US" sz="800" dirty="0"/>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Gráfico&#10;&#10;Descrição gerada automaticamente">
            <a:extLst>
              <a:ext uri="{FF2B5EF4-FFF2-40B4-BE49-F238E27FC236}">
                <a16:creationId xmlns:a16="http://schemas.microsoft.com/office/drawing/2014/main" id="{A00C0425-8B7A-7DAC-BD04-EF8246C77EF6}"/>
              </a:ext>
            </a:extLst>
          </p:cNvPr>
          <p:cNvPicPr>
            <a:picLocks noChangeAspect="1"/>
          </p:cNvPicPr>
          <p:nvPr/>
        </p:nvPicPr>
        <p:blipFill>
          <a:blip r:embed="rId6"/>
          <a:stretch>
            <a:fillRect/>
          </a:stretch>
        </p:blipFill>
        <p:spPr>
          <a:xfrm>
            <a:off x="1704840" y="968008"/>
            <a:ext cx="8782319" cy="4567233"/>
          </a:xfrm>
          <a:prstGeom prst="rect">
            <a:avLst/>
          </a:prstGeom>
        </p:spPr>
      </p:pic>
      <p:pic>
        <p:nvPicPr>
          <p:cNvPr id="9" name="Audio 8">
            <a:extLst>
              <a:ext uri="{FF2B5EF4-FFF2-40B4-BE49-F238E27FC236}">
                <a16:creationId xmlns:a16="http://schemas.microsoft.com/office/drawing/2014/main" id="{FFA99692-5405-7844-2B55-06A036BE61F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00408224"/>
      </p:ext>
    </p:extLst>
  </p:cSld>
  <p:clrMapOvr>
    <a:masterClrMapping/>
  </p:clrMapOvr>
  <mc:AlternateContent xmlns:mc="http://schemas.openxmlformats.org/markup-compatibility/2006">
    <mc:Choice xmlns:p14="http://schemas.microsoft.com/office/powerpoint/2010/main" Requires="p14">
      <p:transition spd="slow" p14:dur="2000" advTm="19936"/>
    </mc:Choice>
    <mc:Fallback>
      <p:transition spd="slow" advTm="19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19</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380,000 Base Stations (BSs) in Shanghai</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August 1 – August 31, 2014</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10 minute samples of each Base Station (BS)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1.96 billion entries; 28PB (92TB per day, 7GB per BS on average)</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B38FD35C-D7F4-0525-4765-C39E526DE6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14781187"/>
      </p:ext>
    </p:extLst>
  </p:cSld>
  <p:clrMapOvr>
    <a:masterClrMapping/>
  </p:clrMapOvr>
  <mc:AlternateContent xmlns:mc="http://schemas.openxmlformats.org/markup-compatibility/2006">
    <mc:Choice xmlns:p14="http://schemas.microsoft.com/office/powerpoint/2010/main" Requires="p14">
      <p:transition spd="slow" p14:dur="2000" advTm="63680"/>
    </mc:Choice>
    <mc:Fallback>
      <p:transition spd="slow" advTm="63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lstStyle/>
          <a:p>
            <a:pPr marL="514350" indent="-514350">
              <a:buFont typeface="+mj-lt"/>
              <a:buAutoNum type="arabicPeriod"/>
            </a:pPr>
            <a:r>
              <a:rPr lang="pt-BR" dirty="0" err="1">
                <a:solidFill>
                  <a:srgbClr val="0F62FF"/>
                </a:solidFill>
                <a:latin typeface="IBM Plex Sans" panose="020B0503050203000203" pitchFamily="34" charset="0"/>
              </a:rPr>
              <a:t>Introduction</a:t>
            </a:r>
            <a:endParaRPr lang="pt-BR" dirty="0">
              <a:solidFill>
                <a:srgbClr val="0F62FF"/>
              </a:solidFill>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Theoretical</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MTP-NT: 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2</a:t>
            </a:fld>
            <a:endParaRPr lang="pt-BR"/>
          </a:p>
        </p:txBody>
      </p:sp>
      <p:pic>
        <p:nvPicPr>
          <p:cNvPr id="8" name="Picture 6" descr="Resultado de imagem para ufu">
            <a:extLst>
              <a:ext uri="{FF2B5EF4-FFF2-40B4-BE49-F238E27FC236}">
                <a16:creationId xmlns:a16="http://schemas.microsoft.com/office/drawing/2014/main" id="{DDE7300B-A7E4-5023-F0AF-4FAA02BC8B7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12CBCE64-DE00-2BA1-96AB-E5646CE7FB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14397077"/>
      </p:ext>
    </p:extLst>
  </p:cSld>
  <p:clrMapOvr>
    <a:masterClrMapping/>
  </p:clrMapOvr>
  <mc:AlternateContent xmlns:mc="http://schemas.openxmlformats.org/markup-compatibility/2006">
    <mc:Choice xmlns:p14="http://schemas.microsoft.com/office/powerpoint/2010/main" Requires="p14">
      <p:transition spd="slow" p14:dur="2000" advTm="18624"/>
    </mc:Choice>
    <mc:Fallback>
      <p:transition spd="slow" advTm="18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20</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Trimodal distribution</a:t>
            </a:r>
            <a:br>
              <a:rPr lang="en-US" sz="1600" b="1" dirty="0">
                <a:latin typeface="IBM Plex Sans" panose="020B0503050203000203" pitchFamily="34" charset="0"/>
              </a:rPr>
            </a:br>
            <a:endParaRPr lang="en-US" sz="1600" b="1" dirty="0">
              <a:latin typeface="IBM Plex Sans" panose="020B0503050203000203" pitchFamily="34" charset="0"/>
            </a:endParaRP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7149C743-9DE1-8B3E-6411-53F8FBE46561}"/>
              </a:ext>
            </a:extLst>
          </p:cNvPr>
          <p:cNvSpPr txBox="1">
            <a:spLocks/>
          </p:cNvSpPr>
          <p:nvPr/>
        </p:nvSpPr>
        <p:spPr>
          <a:xfrm>
            <a:off x="531344" y="2518962"/>
            <a:ext cx="10683501" cy="7695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Compound-</a:t>
            </a:r>
            <a:r>
              <a:rPr lang="en-US" sz="1600" b="1" dirty="0" err="1">
                <a:latin typeface="IBM Plex Sans" panose="020B0503050203000203" pitchFamily="34" charset="0"/>
              </a:rPr>
              <a:t>expontential</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Power-law distribution</a:t>
            </a:r>
          </a:p>
          <a:p>
            <a:pPr marL="285750" indent="-285750">
              <a:buFont typeface="Arial" panose="020B0604020202020204" pitchFamily="34" charset="0"/>
              <a:buChar char="•"/>
            </a:pPr>
            <a:r>
              <a:rPr lang="en-US" sz="1600" b="1" dirty="0">
                <a:latin typeface="IBM Plex Sans" panose="020B0503050203000203" pitchFamily="34" charset="0"/>
              </a:rPr>
              <a:t>Exponential distribution</a:t>
            </a:r>
          </a:p>
        </p:txBody>
      </p:sp>
      <p:sp>
        <p:nvSpPr>
          <p:cNvPr id="7" name="Title">
            <a:extLst>
              <a:ext uri="{FF2B5EF4-FFF2-40B4-BE49-F238E27FC236}">
                <a16:creationId xmlns:a16="http://schemas.microsoft.com/office/drawing/2014/main" id="{AF3C178F-1DE0-E6CC-25A5-21CC7151C460}"/>
              </a:ext>
            </a:extLst>
          </p:cNvPr>
          <p:cNvSpPr txBox="1">
            <a:spLocks/>
          </p:cNvSpPr>
          <p:nvPr/>
        </p:nvSpPr>
        <p:spPr>
          <a:xfrm>
            <a:off x="531344" y="3288551"/>
            <a:ext cx="10683501" cy="5976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R-square of 99%</a:t>
            </a:r>
            <a:br>
              <a:rPr lang="en-US" sz="1600" b="1" dirty="0">
                <a:latin typeface="IBM Plex Sans" panose="020B0503050203000203" pitchFamily="34" charset="0"/>
              </a:rPr>
            </a:br>
            <a:endParaRPr lang="en-US" sz="1600" b="1" dirty="0">
              <a:latin typeface="IBM Plex Sans" panose="020B0503050203000203" pitchFamily="34" charset="0"/>
            </a:endParaRPr>
          </a:p>
        </p:txBody>
      </p:sp>
    </p:spTree>
    <p:extLst>
      <p:ext uri="{BB962C8B-B14F-4D97-AF65-F5344CB8AC3E}">
        <p14:creationId xmlns:p14="http://schemas.microsoft.com/office/powerpoint/2010/main" val="2034352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21</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5988725"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Spatial and temporal distribution of network traffic highly concentrated</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descr="Gráfico, Gráfico de radar, Gráfico de superfície&#10;&#10;Descrição gerada automaticamente">
            <a:extLst>
              <a:ext uri="{FF2B5EF4-FFF2-40B4-BE49-F238E27FC236}">
                <a16:creationId xmlns:a16="http://schemas.microsoft.com/office/drawing/2014/main" id="{1D15D702-39AE-B76D-75C1-7D17A8E6A9A2}"/>
              </a:ext>
            </a:extLst>
          </p:cNvPr>
          <p:cNvPicPr>
            <a:picLocks noChangeAspect="1"/>
          </p:cNvPicPr>
          <p:nvPr/>
        </p:nvPicPr>
        <p:blipFill>
          <a:blip r:embed="rId6"/>
          <a:stretch>
            <a:fillRect/>
          </a:stretch>
        </p:blipFill>
        <p:spPr>
          <a:xfrm>
            <a:off x="6745908" y="986848"/>
            <a:ext cx="5304183" cy="4884304"/>
          </a:xfrm>
          <a:prstGeom prst="rect">
            <a:avLst/>
          </a:prstGeom>
        </p:spPr>
      </p:pic>
      <p:sp>
        <p:nvSpPr>
          <p:cNvPr id="12" name="Title">
            <a:extLst>
              <a:ext uri="{FF2B5EF4-FFF2-40B4-BE49-F238E27FC236}">
                <a16:creationId xmlns:a16="http://schemas.microsoft.com/office/drawing/2014/main" id="{0CCEFC02-B20E-0236-9CDC-FC10982F280D}"/>
              </a:ext>
            </a:extLst>
          </p:cNvPr>
          <p:cNvSpPr txBox="1">
            <a:spLocks/>
          </p:cNvSpPr>
          <p:nvPr/>
        </p:nvSpPr>
        <p:spPr>
          <a:xfrm>
            <a:off x="531345" y="4432852"/>
            <a:ext cx="6214564" cy="1730383"/>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pic>
        <p:nvPicPr>
          <p:cNvPr id="9" name="Audio 8">
            <a:extLst>
              <a:ext uri="{FF2B5EF4-FFF2-40B4-BE49-F238E27FC236}">
                <a16:creationId xmlns:a16="http://schemas.microsoft.com/office/drawing/2014/main" id="{1702506B-41A6-1FD5-7B9A-161B387C7F7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3636821"/>
      </p:ext>
    </p:extLst>
  </p:cSld>
  <p:clrMapOvr>
    <a:masterClrMapping/>
  </p:clrMapOvr>
  <mc:AlternateContent xmlns:mc="http://schemas.openxmlformats.org/markup-compatibility/2006">
    <mc:Choice xmlns:p14="http://schemas.microsoft.com/office/powerpoint/2010/main" Requires="p14">
      <p:transition spd="slow" p14:dur="2000" advTm="19072"/>
    </mc:Choice>
    <mc:Fallback>
      <p:transition spd="slow" advTm="19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22</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5988725"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Irregular usage depending on the </a:t>
            </a:r>
            <a:r>
              <a:rPr lang="en-US" sz="1600" b="1" dirty="0">
                <a:solidFill>
                  <a:srgbClr val="1A69FF"/>
                </a:solidFill>
                <a:latin typeface="IBM Plex Sans" panose="020B0503050203000203" pitchFamily="34" charset="0"/>
              </a:rPr>
              <a:t>urban ecology</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a:extLst>
              <a:ext uri="{FF2B5EF4-FFF2-40B4-BE49-F238E27FC236}">
                <a16:creationId xmlns:a16="http://schemas.microsoft.com/office/drawing/2014/main" id="{0CCEFC02-B20E-0236-9CDC-FC10982F280D}"/>
              </a:ext>
            </a:extLst>
          </p:cNvPr>
          <p:cNvSpPr txBox="1">
            <a:spLocks/>
          </p:cNvSpPr>
          <p:nvPr/>
        </p:nvSpPr>
        <p:spPr>
          <a:xfrm>
            <a:off x="531345" y="4005470"/>
            <a:ext cx="5281231" cy="21577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pic>
        <p:nvPicPr>
          <p:cNvPr id="6" name="Imagem 5" descr="Diagrama&#10;&#10;Descrição gerada automaticamente">
            <a:extLst>
              <a:ext uri="{FF2B5EF4-FFF2-40B4-BE49-F238E27FC236}">
                <a16:creationId xmlns:a16="http://schemas.microsoft.com/office/drawing/2014/main" id="{39E9DD1A-5FAB-985E-3050-925F17750D62}"/>
              </a:ext>
            </a:extLst>
          </p:cNvPr>
          <p:cNvPicPr>
            <a:picLocks noChangeAspect="1"/>
          </p:cNvPicPr>
          <p:nvPr/>
        </p:nvPicPr>
        <p:blipFill>
          <a:blip r:embed="rId4"/>
          <a:stretch>
            <a:fillRect/>
          </a:stretch>
        </p:blipFill>
        <p:spPr>
          <a:xfrm>
            <a:off x="5812576" y="804094"/>
            <a:ext cx="6172517" cy="4940554"/>
          </a:xfrm>
          <a:prstGeom prst="rect">
            <a:avLst/>
          </a:prstGeom>
        </p:spPr>
      </p:pic>
    </p:spTree>
    <p:extLst>
      <p:ext uri="{BB962C8B-B14F-4D97-AF65-F5344CB8AC3E}">
        <p14:creationId xmlns:p14="http://schemas.microsoft.com/office/powerpoint/2010/main" val="428331447"/>
      </p:ext>
    </p:extLst>
  </p:cSld>
  <p:clrMapOvr>
    <a:masterClrMapping/>
  </p:clrMapOvr>
  <mc:AlternateContent xmlns:mc="http://schemas.openxmlformats.org/markup-compatibility/2006">
    <mc:Choice xmlns:p14="http://schemas.microsoft.com/office/powerpoint/2010/main" Requires="p14">
      <p:transition spd="slow" p14:dur="2000" advTm="63046"/>
    </mc:Choice>
    <mc:Fallback>
      <p:transition spd="slow" advTm="6304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23</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a:t>
            </a:r>
            <a:r>
              <a:rPr lang="en-US" sz="4800" b="1" dirty="0" err="1">
                <a:solidFill>
                  <a:schemeClr val="tx1"/>
                </a:solidFill>
                <a:latin typeface="IBM Plex Sans" panose="020B0503050203000203" pitchFamily="34" charset="0"/>
              </a:rPr>
              <a:t>Gotzner</a:t>
            </a:r>
            <a:endParaRPr lang="en-US" sz="4800" b="1" dirty="0">
              <a:solidFill>
                <a:schemeClr val="tx1"/>
              </a:solidFill>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1216849"/>
          </a:xfrm>
        </p:spPr>
        <p:txBody>
          <a:bodyPr anchor="t">
            <a:normAutofit/>
          </a:bodyPr>
          <a:lstStyle/>
          <a:p>
            <a:r>
              <a:rPr lang="en-US" sz="1600" b="1" dirty="0">
                <a:latin typeface="IBM Plex Sans" panose="020B0503050203000203" pitchFamily="34" charset="0"/>
              </a:rPr>
              <a:t>Network traffic in Berlin</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May 1996 – August 1997</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1A69FF"/>
                </a:solidFill>
                <a:latin typeface="IBM Plex Sans" panose="020B0503050203000203" pitchFamily="34" charset="0"/>
              </a:rPr>
              <a:t>Findings</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err="1">
                <a:effectLst/>
                <a:latin typeface="IBM Plex Sans" panose="020B0503050203000203" pitchFamily="34" charset="0"/>
              </a:rPr>
              <a:t>Gotzner</a:t>
            </a:r>
            <a:r>
              <a:rPr lang="en-US" sz="1600" dirty="0">
                <a:effectLst/>
                <a:latin typeface="IBM Plex Sans" panose="020B0503050203000203" pitchFamily="34" charset="0"/>
              </a:rPr>
              <a:t>, U.; Rathgeber, R. </a:t>
            </a:r>
            <a:r>
              <a:rPr lang="en-US" sz="1600" b="1" dirty="0">
                <a:effectLst/>
                <a:latin typeface="IBM Plex Sans" panose="020B0503050203000203" pitchFamily="34" charset="0"/>
              </a:rPr>
              <a:t>Spatial traffic distribution in cellular networks</a:t>
            </a:r>
            <a:r>
              <a:rPr lang="en-US" sz="1600" dirty="0">
                <a:effectLst/>
                <a:latin typeface="IBM Plex Sans" panose="020B0503050203000203" pitchFamily="34" charset="0"/>
              </a:rPr>
              <a:t>. In: VTC’98. 48th IEEE Vehicular Technology Conference. Pathway to Global Wireless Revolution (Cat. No.98CH36151).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1998. v. 3, p. 1994–1998 vol.3.</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A585E653-5F29-7E87-97D0-FD435B977023}"/>
              </a:ext>
            </a:extLst>
          </p:cNvPr>
          <p:cNvSpPr txBox="1">
            <a:spLocks/>
          </p:cNvSpPr>
          <p:nvPr/>
        </p:nvSpPr>
        <p:spPr>
          <a:xfrm>
            <a:off x="531344" y="3001617"/>
            <a:ext cx="10683501" cy="12168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Traffic concentrated in city </a:t>
            </a:r>
            <a:r>
              <a:rPr lang="en-US" sz="1600" b="1" dirty="0" err="1">
                <a:latin typeface="IBM Plex Sans" panose="020B0503050203000203" pitchFamily="34" charset="0"/>
              </a:rPr>
              <a:t>centre</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Congestions in peak hours</a:t>
            </a:r>
          </a:p>
          <a:p>
            <a:pPr marL="285750" indent="-285750">
              <a:buFont typeface="Arial" panose="020B0604020202020204" pitchFamily="34" charset="0"/>
              <a:buChar char="•"/>
            </a:pPr>
            <a:r>
              <a:rPr lang="en-US" sz="1600" b="1" dirty="0">
                <a:latin typeface="IBM Plex Sans" panose="020B0503050203000203" pitchFamily="34" charset="0"/>
              </a:rPr>
              <a:t>Network resources not fully used in other points</a:t>
            </a:r>
          </a:p>
          <a:p>
            <a:pPr marL="285750" indent="-285750">
              <a:buFont typeface="Arial" panose="020B0604020202020204" pitchFamily="34" charset="0"/>
              <a:buChar char="•"/>
            </a:pPr>
            <a:r>
              <a:rPr lang="en-US" sz="1600" b="1" dirty="0">
                <a:latin typeface="IBM Plex Sans" panose="020B0503050203000203" pitchFamily="34" charset="0"/>
              </a:rPr>
              <a:t>The infrastructure reaches the maximum capacity before all processing power request</a:t>
            </a:r>
          </a:p>
        </p:txBody>
      </p:sp>
      <p:pic>
        <p:nvPicPr>
          <p:cNvPr id="11" name="Audio 10">
            <a:extLst>
              <a:ext uri="{FF2B5EF4-FFF2-40B4-BE49-F238E27FC236}">
                <a16:creationId xmlns:a16="http://schemas.microsoft.com/office/drawing/2014/main" id="{3BCBC594-6B75-8F51-125B-6483C5DC9E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61890554"/>
      </p:ext>
    </p:extLst>
  </p:cSld>
  <p:clrMapOvr>
    <a:masterClrMapping/>
  </p:clrMapOvr>
  <mc:AlternateContent xmlns:mc="http://schemas.openxmlformats.org/markup-compatibility/2006">
    <mc:Choice xmlns:p14="http://schemas.microsoft.com/office/powerpoint/2010/main" Requires="p14">
      <p:transition spd="slow" p14:dur="2000" advTm="43200"/>
    </mc:Choice>
    <mc:Fallback>
      <p:transition spd="slow" advTm="43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24</a:t>
            </a:fld>
            <a:endParaRPr lang="pt-BR">
              <a:latin typeface="IBM Plex Sans" panose="020B0503050203000203" pitchFamily="34" charset="0"/>
            </a:endParaRPr>
          </a:p>
        </p:txBody>
      </p:sp>
      <p:sp>
        <p:nvSpPr>
          <p:cNvPr id="19" name="TextBox 18">
            <a:extLst>
              <a:ext uri="{FF2B5EF4-FFF2-40B4-BE49-F238E27FC236}">
                <a16:creationId xmlns:a16="http://schemas.microsoft.com/office/drawing/2014/main" id="{FF44DE63-77EA-941B-0C64-E2B91AC638DE}"/>
              </a:ext>
            </a:extLst>
          </p:cNvPr>
          <p:cNvSpPr txBox="1"/>
          <p:nvPr/>
        </p:nvSpPr>
        <p:spPr>
          <a:xfrm>
            <a:off x="5627765" y="3708427"/>
            <a:ext cx="6463996" cy="2585323"/>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BOUTABA, R. et al. A comprehensive survey on machine learning for networking: evolution, applications and research opportunities. Journal of Internet Services and Applications, Springer, v. 9, n. 1, p. 1–99, 2018.</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CYBENKO, G. Approximation by superpositions of a sigmoidal function. Mathematics of control, signals and systems, Springer, v. 2, n. 4, p. 303–314, 1989.</a:t>
            </a:r>
            <a:r>
              <a:rPr lang="en-US" sz="900" b="0" i="0" dirty="0">
                <a:solidFill>
                  <a:srgbClr val="898989"/>
                </a:solidFill>
                <a:effectLst/>
                <a:latin typeface="IBM Plex Sans" panose="020B0503050203000203" pitchFamily="34" charset="0"/>
              </a:rPr>
              <a:t>[3] </a:t>
            </a:r>
            <a:r>
              <a:rPr lang="en-US" sz="900" b="0" i="0" dirty="0" err="1">
                <a:solidFill>
                  <a:srgbClr val="898989"/>
                </a:solidFill>
                <a:effectLst/>
                <a:latin typeface="IBM Plex Sans" panose="020B0503050203000203" pitchFamily="34" charset="0"/>
              </a:rPr>
              <a:t>Funahashi</a:t>
            </a:r>
            <a:r>
              <a:rPr lang="en-US" sz="900" b="0" i="0" dirty="0">
                <a:solidFill>
                  <a:srgbClr val="898989"/>
                </a:solidFill>
                <a:effectLst/>
                <a:latin typeface="IBM Plex Sans" panose="020B0503050203000203" pitchFamily="34" charset="0"/>
              </a:rPr>
              <a:t>, 1989</a:t>
            </a:r>
          </a:p>
          <a:p>
            <a:endParaRPr lang="en-US" sz="900" b="0" i="0" dirty="0">
              <a:solidFill>
                <a:srgbClr val="898989"/>
              </a:solidFill>
              <a:effectLst/>
              <a:latin typeface="IBM Plex Sans" panose="020B0503050203000203" pitchFamily="34" charset="0"/>
            </a:endParaRPr>
          </a:p>
          <a:p>
            <a:r>
              <a:rPr lang="en-US" sz="900" b="0" i="0" dirty="0">
                <a:solidFill>
                  <a:srgbClr val="898989"/>
                </a:solidFill>
                <a:effectLst/>
                <a:latin typeface="IBM Plex Sans" panose="020B0503050203000203" pitchFamily="34" charset="0"/>
              </a:rPr>
              <a:t>[4] HORNIK, K. Approximation capabilities of multilayer feedforward networks. Neural networks, Elsevier, v. 4, n. 2, p. 251–257, 1991.</a:t>
            </a:r>
            <a:r>
              <a:rPr lang="en-US" sz="900" dirty="0">
                <a:solidFill>
                  <a:srgbClr val="898989"/>
                </a:solidFill>
                <a:latin typeface="IBM Plex Sans" panose="020B0503050203000203" pitchFamily="34" charset="0"/>
              </a:rPr>
              <a:t>[5] Wang, 2017a</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[5] FUNAHASHI, K.-I. On the approximate realization of continuous mappings by neural networks. Neural networks, Elsevier, v. 2, n. 3, p. 183–192, 1989. </a:t>
            </a:r>
          </a:p>
          <a:p>
            <a:endParaRPr lang="en-US" sz="900" dirty="0">
              <a:solidFill>
                <a:srgbClr val="898989"/>
              </a:solidFill>
              <a:latin typeface="IBM Plex Sans" panose="020B0503050203000203" pitchFamily="34" charset="0"/>
            </a:endParaRPr>
          </a:p>
          <a:p>
            <a:r>
              <a:rPr lang="en-US" sz="900" b="0" i="0" dirty="0">
                <a:solidFill>
                  <a:srgbClr val="898989"/>
                </a:solidFill>
                <a:effectLst/>
                <a:latin typeface="IBM Plex Sans" panose="020B0503050203000203" pitchFamily="34" charset="0"/>
              </a:rPr>
              <a:t>[6] Wang, X. et al. </a:t>
            </a:r>
            <a:r>
              <a:rPr lang="en-US" sz="900" b="0" i="0" dirty="0" err="1">
                <a:solidFill>
                  <a:srgbClr val="898989"/>
                </a:solidFill>
                <a:effectLst/>
                <a:latin typeface="IBM Plex Sans" panose="020B0503050203000203" pitchFamily="34" charset="0"/>
              </a:rPr>
              <a:t>Spatio</a:t>
            </a:r>
            <a:r>
              <a:rPr lang="en-US" sz="900" b="0" i="0" dirty="0">
                <a:solidFill>
                  <a:srgbClr val="898989"/>
                </a:solidFill>
                <a:effectLst/>
                <a:latin typeface="IBM Plex Sans" panose="020B0503050203000203" pitchFamily="34" charset="0"/>
              </a:rPr>
              <a:t>-temporal analysis and prediction of cellular traffic in metropolis. In: 2017 IEEE 25th International Conference on Network Protocols (ICNP).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s.n</a:t>
            </a:r>
            <a:r>
              <a:rPr lang="en-US" sz="900" b="0" i="0" dirty="0">
                <a:solidFill>
                  <a:srgbClr val="898989"/>
                </a:solidFill>
                <a:effectLst/>
                <a:latin typeface="IBM Plex Sans" panose="020B0503050203000203" pitchFamily="34" charset="0"/>
              </a:rPr>
              <a:t>.], 2017. p. 1–10.</a:t>
            </a:r>
          </a:p>
          <a:p>
            <a:endParaRPr lang="en-US" sz="900" b="0" i="0" dirty="0">
              <a:solidFill>
                <a:srgbClr val="898989"/>
              </a:solidFill>
              <a:effectLst/>
              <a:latin typeface="IBM Plex Sans" panose="020B0503050203000203" pitchFamily="34" charset="0"/>
            </a:endParaRPr>
          </a:p>
          <a:p>
            <a:r>
              <a:rPr lang="en-US" sz="900" b="0" i="0" dirty="0">
                <a:solidFill>
                  <a:srgbClr val="898989"/>
                </a:solidFill>
                <a:effectLst/>
                <a:latin typeface="IBM Plex Sans" panose="020B0503050203000203" pitchFamily="34" charset="0"/>
              </a:rPr>
              <a:t>[7] YANG, H. et al. A network traffic forecasting method based on </a:t>
            </a:r>
            <a:r>
              <a:rPr lang="en-US" sz="900" b="0" i="0" dirty="0" err="1">
                <a:solidFill>
                  <a:srgbClr val="898989"/>
                </a:solidFill>
                <a:effectLst/>
                <a:latin typeface="IBM Plex Sans" panose="020B0503050203000203" pitchFamily="34" charset="0"/>
              </a:rPr>
              <a:t>sa</a:t>
            </a:r>
            <a:r>
              <a:rPr lang="en-US" sz="900" b="0" i="0" dirty="0">
                <a:solidFill>
                  <a:srgbClr val="898989"/>
                </a:solidFill>
                <a:effectLst/>
                <a:latin typeface="IBM Plex Sans" panose="020B0503050203000203" pitchFamily="34" charset="0"/>
              </a:rPr>
              <a:t> optimized </a:t>
            </a:r>
            <a:r>
              <a:rPr lang="en-US" sz="900" b="0" i="0" dirty="0" err="1">
                <a:solidFill>
                  <a:srgbClr val="898989"/>
                </a:solidFill>
                <a:effectLst/>
                <a:latin typeface="IBM Plex Sans" panose="020B0503050203000203" pitchFamily="34" charset="0"/>
              </a:rPr>
              <a:t>arima</a:t>
            </a:r>
            <a:r>
              <a:rPr lang="en-US" sz="900" b="0" i="0" dirty="0">
                <a:solidFill>
                  <a:srgbClr val="898989"/>
                </a:solidFill>
                <a:effectLst/>
                <a:latin typeface="IBM Plex Sans" panose="020B0503050203000203" pitchFamily="34" charset="0"/>
              </a:rPr>
              <a:t>–bp neural network. Computer Networks, v. 193, p. 108102, 2021. ISSN 1389-1286. </a:t>
            </a:r>
            <a:r>
              <a:rPr lang="en-US" sz="900" b="0" i="0" dirty="0" err="1">
                <a:solidFill>
                  <a:srgbClr val="898989"/>
                </a:solidFill>
                <a:effectLst/>
                <a:latin typeface="IBM Plex Sans" panose="020B0503050203000203" pitchFamily="34" charset="0"/>
              </a:rPr>
              <a:t>Disponível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em</a:t>
            </a:r>
            <a:r>
              <a:rPr lang="en-US" sz="900" b="0" i="0" dirty="0">
                <a:solidFill>
                  <a:srgbClr val="898989"/>
                </a:solidFill>
                <a:effectLst/>
                <a:latin typeface="IBM Plex Sans" panose="020B0503050203000203" pitchFamily="34" charset="0"/>
              </a:rPr>
              <a:t>: &lt;https://</a:t>
            </a:r>
            <a:r>
              <a:rPr lang="en-US" sz="900" b="0" i="0" dirty="0" err="1">
                <a:solidFill>
                  <a:srgbClr val="898989"/>
                </a:solidFill>
                <a:effectLst/>
                <a:latin typeface="IBM Plex Sans" panose="020B0503050203000203" pitchFamily="34" charset="0"/>
              </a:rPr>
              <a:t>www.sciencedirect.com</a:t>
            </a:r>
            <a:r>
              <a:rPr lang="en-US" sz="900" b="0" i="0" dirty="0">
                <a:solidFill>
                  <a:srgbClr val="898989"/>
                </a:solidFill>
                <a:effectLst/>
                <a:latin typeface="IBM Plex Sans" panose="020B0503050203000203" pitchFamily="34" charset="0"/>
              </a:rPr>
              <a:t>/science/article/</a:t>
            </a:r>
            <a:r>
              <a:rPr lang="en-US" sz="900" b="0" i="0" dirty="0" err="1">
                <a:solidFill>
                  <a:srgbClr val="898989"/>
                </a:solidFill>
                <a:effectLst/>
                <a:latin typeface="IBM Plex Sans" panose="020B0503050203000203" pitchFamily="34" charset="0"/>
              </a:rPr>
              <a:t>pii</a:t>
            </a:r>
            <a:r>
              <a:rPr lang="en-US" sz="900" b="0" i="0" dirty="0">
                <a:solidFill>
                  <a:srgbClr val="898989"/>
                </a:solidFill>
                <a:effectLst/>
                <a:latin typeface="IBM Plex Sans" panose="020B0503050203000203" pitchFamily="34" charset="0"/>
              </a:rPr>
              <a:t>/ S1389128621001821&gt;.</a:t>
            </a:r>
            <a:endParaRPr lang="pt-BR" sz="900" dirty="0">
              <a:solidFill>
                <a:srgbClr val="898989"/>
              </a:solidFill>
              <a:latin typeface="IBM Plex Sans" panose="020B0503050203000203" pitchFamily="34" charset="0"/>
            </a:endParaRPr>
          </a:p>
        </p:txBody>
      </p:sp>
      <p:sp>
        <p:nvSpPr>
          <p:cNvPr id="6" name="Text Placeholder">
            <a:extLst>
              <a:ext uri="{FF2B5EF4-FFF2-40B4-BE49-F238E27FC236}">
                <a16:creationId xmlns:a16="http://schemas.microsoft.com/office/drawing/2014/main" id="{0C55A29C-FF1D-2972-E3F8-1376A90E99CC}"/>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Network Traffic Prediction</a:t>
            </a:r>
          </a:p>
        </p:txBody>
      </p:sp>
      <p:sp>
        <p:nvSpPr>
          <p:cNvPr id="9" name="Title">
            <a:extLst>
              <a:ext uri="{FF2B5EF4-FFF2-40B4-BE49-F238E27FC236}">
                <a16:creationId xmlns:a16="http://schemas.microsoft.com/office/drawing/2014/main" id="{939A8B86-41E0-8066-FC15-0CD940075DF3}"/>
              </a:ext>
            </a:extLst>
          </p:cNvPr>
          <p:cNvSpPr txBox="1">
            <a:spLocks/>
          </p:cNvSpPr>
          <p:nvPr/>
        </p:nvSpPr>
        <p:spPr>
          <a:xfrm>
            <a:off x="290889" y="769896"/>
            <a:ext cx="5257800" cy="5622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rgbClr val="0F62FF"/>
                </a:solidFill>
                <a:latin typeface="IBM Plex Sans" panose="020B0503050203000203" pitchFamily="34" charset="0"/>
              </a:rPr>
              <a:t>Pure Time Series Function (TSF) </a:t>
            </a:r>
            <a:r>
              <a:rPr lang="en-US" sz="1600" b="1" dirty="0">
                <a:latin typeface="IBM Plex Sans" panose="020B0503050203000203" pitchFamily="34" charset="0"/>
              </a:rPr>
              <a:t>and </a:t>
            </a:r>
            <a:r>
              <a:rPr lang="en-US" sz="1600" b="1" dirty="0">
                <a:solidFill>
                  <a:srgbClr val="0F62FF"/>
                </a:solidFill>
                <a:latin typeface="IBM Plex Sans" panose="020B0503050203000203" pitchFamily="34" charset="0"/>
              </a:rPr>
              <a:t>Non-TSF problem</a:t>
            </a:r>
            <a:r>
              <a:rPr lang="en-US" sz="1600" b="1" baseline="30000" dirty="0">
                <a:latin typeface="IBM Plex Sans" panose="020B0503050203000203" pitchFamily="34" charset="0"/>
              </a:rPr>
              <a:t>1</a:t>
            </a:r>
          </a:p>
        </p:txBody>
      </p:sp>
      <p:sp>
        <p:nvSpPr>
          <p:cNvPr id="14" name="Oval 13">
            <a:extLst>
              <a:ext uri="{FF2B5EF4-FFF2-40B4-BE49-F238E27FC236}">
                <a16:creationId xmlns:a16="http://schemas.microsoft.com/office/drawing/2014/main" id="{FB9B08C8-E6C1-BC5B-837F-4F45C3B2CD6C}"/>
              </a:ext>
            </a:extLst>
          </p:cNvPr>
          <p:cNvSpPr/>
          <p:nvPr/>
        </p:nvSpPr>
        <p:spPr>
          <a:xfrm>
            <a:off x="290889" y="1660099"/>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a:extLst>
              <a:ext uri="{FF2B5EF4-FFF2-40B4-BE49-F238E27FC236}">
                <a16:creationId xmlns:a16="http://schemas.microsoft.com/office/drawing/2014/main" id="{39D9A3A8-E16B-599C-E7F0-74F09E118597}"/>
              </a:ext>
            </a:extLst>
          </p:cNvPr>
          <p:cNvSpPr/>
          <p:nvPr/>
        </p:nvSpPr>
        <p:spPr>
          <a:xfrm>
            <a:off x="813553" y="1664693"/>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a:extLst>
              <a:ext uri="{FF2B5EF4-FFF2-40B4-BE49-F238E27FC236}">
                <a16:creationId xmlns:a16="http://schemas.microsoft.com/office/drawing/2014/main" id="{54BAB824-D7AA-6DA1-60F4-D0A203F693B4}"/>
              </a:ext>
            </a:extLst>
          </p:cNvPr>
          <p:cNvSpPr/>
          <p:nvPr/>
        </p:nvSpPr>
        <p:spPr>
          <a:xfrm>
            <a:off x="4824652" y="1660099"/>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a:extLst>
              <a:ext uri="{FF2B5EF4-FFF2-40B4-BE49-F238E27FC236}">
                <a16:creationId xmlns:a16="http://schemas.microsoft.com/office/drawing/2014/main" id="{22CADE2B-0279-DCA4-21B6-38807525A3B3}"/>
              </a:ext>
            </a:extLst>
          </p:cNvPr>
          <p:cNvSpPr/>
          <p:nvPr/>
        </p:nvSpPr>
        <p:spPr>
          <a:xfrm>
            <a:off x="6328800" y="1664692"/>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Title">
            <a:extLst>
              <a:ext uri="{FF2B5EF4-FFF2-40B4-BE49-F238E27FC236}">
                <a16:creationId xmlns:a16="http://schemas.microsoft.com/office/drawing/2014/main" id="{76A601A4-3115-AE98-AB1C-37D9DCBB5320}"/>
              </a:ext>
            </a:extLst>
          </p:cNvPr>
          <p:cNvSpPr txBox="1">
            <a:spLocks/>
          </p:cNvSpPr>
          <p:nvPr/>
        </p:nvSpPr>
        <p:spPr>
          <a:xfrm>
            <a:off x="446179" y="5092309"/>
            <a:ext cx="5257800" cy="3088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Multi Layer </a:t>
            </a:r>
            <a:r>
              <a:rPr lang="en-US" sz="1600" b="1" dirty="0" err="1">
                <a:latin typeface="IBM Plex Sans" panose="020B0503050203000203" pitchFamily="34" charset="0"/>
              </a:rPr>
              <a:t>Perceptrion</a:t>
            </a:r>
            <a:r>
              <a:rPr lang="en-US" sz="1600" b="1" dirty="0">
                <a:latin typeface="IBM Plex Sans" panose="020B0503050203000203" pitchFamily="34" charset="0"/>
              </a:rPr>
              <a:t> (MLP) to traffic perdiction</a:t>
            </a:r>
            <a:r>
              <a:rPr lang="en-US" sz="1600" b="1" baseline="30000" dirty="0">
                <a:latin typeface="IBM Plex Sans" panose="020B0503050203000203" pitchFamily="34" charset="0"/>
              </a:rPr>
              <a:t>2</a:t>
            </a:r>
            <a:endParaRPr lang="en-US" sz="1600" b="1" dirty="0">
              <a:latin typeface="IBM Plex Sans" panose="020B0503050203000203" pitchFamily="34" charset="0"/>
            </a:endParaRPr>
          </a:p>
        </p:txBody>
      </p:sp>
      <p:sp>
        <p:nvSpPr>
          <p:cNvPr id="21" name="Title">
            <a:extLst>
              <a:ext uri="{FF2B5EF4-FFF2-40B4-BE49-F238E27FC236}">
                <a16:creationId xmlns:a16="http://schemas.microsoft.com/office/drawing/2014/main" id="{C84622CA-C44A-416C-8E0F-BE21DE51C403}"/>
              </a:ext>
            </a:extLst>
          </p:cNvPr>
          <p:cNvSpPr txBox="1">
            <a:spLocks/>
          </p:cNvSpPr>
          <p:nvPr/>
        </p:nvSpPr>
        <p:spPr>
          <a:xfrm>
            <a:off x="446179" y="4761210"/>
            <a:ext cx="5257800" cy="308868"/>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Single Layer Perceptron (SLP) to traffic perdiction</a:t>
            </a:r>
            <a:r>
              <a:rPr lang="en-US" sz="1600" b="1" baseline="30000" dirty="0">
                <a:latin typeface="IBM Plex Sans" panose="020B0503050203000203" pitchFamily="34" charset="0"/>
              </a:rPr>
              <a:t>3</a:t>
            </a:r>
            <a:endParaRPr lang="en-US" sz="1600" b="1" dirty="0">
              <a:latin typeface="IBM Plex Sans" panose="020B0503050203000203" pitchFamily="34" charset="0"/>
            </a:endParaRPr>
          </a:p>
        </p:txBody>
      </p:sp>
      <p:sp>
        <p:nvSpPr>
          <p:cNvPr id="22" name="Title">
            <a:extLst>
              <a:ext uri="{FF2B5EF4-FFF2-40B4-BE49-F238E27FC236}">
                <a16:creationId xmlns:a16="http://schemas.microsoft.com/office/drawing/2014/main" id="{B4642355-677F-29A4-1C26-541AC7D3AE96}"/>
              </a:ext>
            </a:extLst>
          </p:cNvPr>
          <p:cNvSpPr txBox="1">
            <a:spLocks/>
          </p:cNvSpPr>
          <p:nvPr/>
        </p:nvSpPr>
        <p:spPr>
          <a:xfrm>
            <a:off x="973819" y="4009498"/>
            <a:ext cx="5257800" cy="3088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MLP to network traffic forecasting</a:t>
            </a:r>
            <a:r>
              <a:rPr lang="en-US" sz="1600" b="1" baseline="30000" dirty="0">
                <a:latin typeface="IBM Plex Sans" panose="020B0503050203000203" pitchFamily="34" charset="0"/>
              </a:rPr>
              <a:t>4</a:t>
            </a:r>
            <a:endParaRPr lang="en-US" sz="1600" b="1" dirty="0">
              <a:latin typeface="IBM Plex Sans" panose="020B0503050203000203" pitchFamily="34" charset="0"/>
            </a:endParaRPr>
          </a:p>
        </p:txBody>
      </p:sp>
      <p:sp>
        <p:nvSpPr>
          <p:cNvPr id="23" name="Title">
            <a:extLst>
              <a:ext uri="{FF2B5EF4-FFF2-40B4-BE49-F238E27FC236}">
                <a16:creationId xmlns:a16="http://schemas.microsoft.com/office/drawing/2014/main" id="{C3108529-F1F8-76D7-8579-D296A7A702DB}"/>
              </a:ext>
            </a:extLst>
          </p:cNvPr>
          <p:cNvSpPr txBox="1">
            <a:spLocks/>
          </p:cNvSpPr>
          <p:nvPr/>
        </p:nvSpPr>
        <p:spPr>
          <a:xfrm>
            <a:off x="4978431" y="3228110"/>
            <a:ext cx="5257800" cy="568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Recurrent Neural Network and usage of global + local autoencoders</a:t>
            </a:r>
            <a:r>
              <a:rPr lang="en-US" sz="1600" b="1" baseline="30000" dirty="0">
                <a:latin typeface="IBM Plex Sans" panose="020B0503050203000203" pitchFamily="34" charset="0"/>
              </a:rPr>
              <a:t>5</a:t>
            </a:r>
            <a:endParaRPr lang="en-US" sz="1600" b="1" dirty="0">
              <a:latin typeface="IBM Plex Sans" panose="020B0503050203000203" pitchFamily="34" charset="0"/>
            </a:endParaRPr>
          </a:p>
        </p:txBody>
      </p:sp>
      <p:sp>
        <p:nvSpPr>
          <p:cNvPr id="24" name="Title">
            <a:extLst>
              <a:ext uri="{FF2B5EF4-FFF2-40B4-BE49-F238E27FC236}">
                <a16:creationId xmlns:a16="http://schemas.microsoft.com/office/drawing/2014/main" id="{7A695264-A793-2E18-156B-F0A81C7AF2EF}"/>
              </a:ext>
            </a:extLst>
          </p:cNvPr>
          <p:cNvSpPr txBox="1">
            <a:spLocks/>
          </p:cNvSpPr>
          <p:nvPr/>
        </p:nvSpPr>
        <p:spPr>
          <a:xfrm>
            <a:off x="4978431" y="2599979"/>
            <a:ext cx="5257800" cy="568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In-tower and inter-tower traffic analysis through a Graph Neural Network (GNN)</a:t>
            </a:r>
            <a:r>
              <a:rPr lang="en-US" sz="1600" b="1" baseline="30000" dirty="0">
                <a:latin typeface="IBM Plex Sans" panose="020B0503050203000203" pitchFamily="34" charset="0"/>
              </a:rPr>
              <a:t>6</a:t>
            </a:r>
            <a:endParaRPr lang="en-US" sz="1600" b="1" dirty="0">
              <a:latin typeface="IBM Plex Sans" panose="020B0503050203000203" pitchFamily="34" charset="0"/>
            </a:endParaRPr>
          </a:p>
        </p:txBody>
      </p:sp>
      <p:sp>
        <p:nvSpPr>
          <p:cNvPr id="25" name="Title">
            <a:extLst>
              <a:ext uri="{FF2B5EF4-FFF2-40B4-BE49-F238E27FC236}">
                <a16:creationId xmlns:a16="http://schemas.microsoft.com/office/drawing/2014/main" id="{90B0D232-02CC-D69F-D8FE-A4E2EBCD871E}"/>
              </a:ext>
            </a:extLst>
          </p:cNvPr>
          <p:cNvSpPr txBox="1">
            <a:spLocks/>
          </p:cNvSpPr>
          <p:nvPr/>
        </p:nvSpPr>
        <p:spPr>
          <a:xfrm>
            <a:off x="6484090" y="1969877"/>
            <a:ext cx="5257800" cy="7209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err="1">
                <a:latin typeface="IBM Plex Sans" panose="020B0503050203000203" pitchFamily="34" charset="0"/>
              </a:rPr>
              <a:t>AutoRegressive</a:t>
            </a:r>
            <a:r>
              <a:rPr lang="en-US" sz="1600" b="1" dirty="0">
                <a:latin typeface="IBM Plex Sans" panose="020B0503050203000203" pitchFamily="34" charset="0"/>
              </a:rPr>
              <a:t> Moving Average (ARIMA) and Neural Network model training with Simulated Annealing (SA)</a:t>
            </a:r>
            <a:r>
              <a:rPr lang="en-US" sz="1600" b="1" baseline="30000" dirty="0">
                <a:latin typeface="IBM Plex Sans" panose="020B0503050203000203" pitchFamily="34" charset="0"/>
              </a:rPr>
              <a:t>7</a:t>
            </a:r>
            <a:endParaRPr lang="en-US" sz="1600" b="1" dirty="0">
              <a:latin typeface="IBM Plex Sans" panose="020B0503050203000203" pitchFamily="34" charset="0"/>
            </a:endParaRPr>
          </a:p>
        </p:txBody>
      </p:sp>
      <p:sp>
        <p:nvSpPr>
          <p:cNvPr id="26" name="Title">
            <a:extLst>
              <a:ext uri="{FF2B5EF4-FFF2-40B4-BE49-F238E27FC236}">
                <a16:creationId xmlns:a16="http://schemas.microsoft.com/office/drawing/2014/main" id="{0EFB8CE7-D8D4-007E-1DB4-1B9791210DC7}"/>
              </a:ext>
            </a:extLst>
          </p:cNvPr>
          <p:cNvSpPr txBox="1">
            <a:spLocks/>
          </p:cNvSpPr>
          <p:nvPr/>
        </p:nvSpPr>
        <p:spPr>
          <a:xfrm rot="16200000">
            <a:off x="6252908" y="1242023"/>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2021</a:t>
            </a:r>
          </a:p>
        </p:txBody>
      </p:sp>
      <p:cxnSp>
        <p:nvCxnSpPr>
          <p:cNvPr id="28" name="Straight Connector 27">
            <a:extLst>
              <a:ext uri="{FF2B5EF4-FFF2-40B4-BE49-F238E27FC236}">
                <a16:creationId xmlns:a16="http://schemas.microsoft.com/office/drawing/2014/main" id="{707D07B9-8CB5-3A1F-09C6-DDB0C8DE164B}"/>
              </a:ext>
            </a:extLst>
          </p:cNvPr>
          <p:cNvCxnSpPr>
            <a:stCxn id="18" idx="4"/>
            <a:endCxn id="25" idx="1"/>
          </p:cNvCxnSpPr>
          <p:nvPr/>
        </p:nvCxnSpPr>
        <p:spPr>
          <a:xfrm flipH="1">
            <a:off x="6484090" y="1973559"/>
            <a:ext cx="1" cy="356802"/>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8B83C0-F0E2-E7A8-129E-3681F6DB4C3F}"/>
              </a:ext>
            </a:extLst>
          </p:cNvPr>
          <p:cNvCxnSpPr>
            <a:cxnSpLocks/>
            <a:stCxn id="17" idx="4"/>
            <a:endCxn id="23" idx="1"/>
          </p:cNvCxnSpPr>
          <p:nvPr/>
        </p:nvCxnSpPr>
        <p:spPr>
          <a:xfrm flipH="1">
            <a:off x="4978431" y="1968966"/>
            <a:ext cx="1512" cy="1543368"/>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sp>
        <p:nvSpPr>
          <p:cNvPr id="35" name="Title">
            <a:extLst>
              <a:ext uri="{FF2B5EF4-FFF2-40B4-BE49-F238E27FC236}">
                <a16:creationId xmlns:a16="http://schemas.microsoft.com/office/drawing/2014/main" id="{E15DBFF8-27BE-7A45-B230-5197A902D835}"/>
              </a:ext>
            </a:extLst>
          </p:cNvPr>
          <p:cNvSpPr txBox="1">
            <a:spLocks/>
          </p:cNvSpPr>
          <p:nvPr/>
        </p:nvSpPr>
        <p:spPr>
          <a:xfrm rot="16200000">
            <a:off x="4758128" y="1232653"/>
            <a:ext cx="528900" cy="22531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2017</a:t>
            </a:r>
          </a:p>
        </p:txBody>
      </p:sp>
      <p:sp>
        <p:nvSpPr>
          <p:cNvPr id="38" name="Title">
            <a:extLst>
              <a:ext uri="{FF2B5EF4-FFF2-40B4-BE49-F238E27FC236}">
                <a16:creationId xmlns:a16="http://schemas.microsoft.com/office/drawing/2014/main" id="{627A015B-B744-9BAD-CFC1-3D31A2DB5B87}"/>
              </a:ext>
            </a:extLst>
          </p:cNvPr>
          <p:cNvSpPr txBox="1">
            <a:spLocks/>
          </p:cNvSpPr>
          <p:nvPr/>
        </p:nvSpPr>
        <p:spPr>
          <a:xfrm rot="16200000">
            <a:off x="737661" y="1243186"/>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1991</a:t>
            </a:r>
          </a:p>
        </p:txBody>
      </p:sp>
      <p:sp>
        <p:nvSpPr>
          <p:cNvPr id="39" name="Title">
            <a:extLst>
              <a:ext uri="{FF2B5EF4-FFF2-40B4-BE49-F238E27FC236}">
                <a16:creationId xmlns:a16="http://schemas.microsoft.com/office/drawing/2014/main" id="{6C3C97D9-83A4-9C2F-A985-A96E46BDE1A5}"/>
              </a:ext>
            </a:extLst>
          </p:cNvPr>
          <p:cNvSpPr txBox="1">
            <a:spLocks/>
          </p:cNvSpPr>
          <p:nvPr/>
        </p:nvSpPr>
        <p:spPr>
          <a:xfrm rot="16200000">
            <a:off x="236098" y="1247334"/>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1989</a:t>
            </a:r>
          </a:p>
        </p:txBody>
      </p:sp>
      <p:cxnSp>
        <p:nvCxnSpPr>
          <p:cNvPr id="41" name="Straight Connector 40">
            <a:extLst>
              <a:ext uri="{FF2B5EF4-FFF2-40B4-BE49-F238E27FC236}">
                <a16:creationId xmlns:a16="http://schemas.microsoft.com/office/drawing/2014/main" id="{35F244F9-089A-D8D9-B920-2BB89D9D3026}"/>
              </a:ext>
            </a:extLst>
          </p:cNvPr>
          <p:cNvCxnSpPr>
            <a:cxnSpLocks/>
            <a:stCxn id="15" idx="4"/>
            <a:endCxn id="22" idx="1"/>
          </p:cNvCxnSpPr>
          <p:nvPr/>
        </p:nvCxnSpPr>
        <p:spPr>
          <a:xfrm>
            <a:off x="968844" y="1973560"/>
            <a:ext cx="4975" cy="2190372"/>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48C0FC6-EC34-E22C-536E-CEB8C4894330}"/>
              </a:ext>
            </a:extLst>
          </p:cNvPr>
          <p:cNvCxnSpPr>
            <a:cxnSpLocks/>
            <a:stCxn id="14" idx="4"/>
            <a:endCxn id="20" idx="1"/>
          </p:cNvCxnSpPr>
          <p:nvPr/>
        </p:nvCxnSpPr>
        <p:spPr>
          <a:xfrm flipH="1">
            <a:off x="446179" y="1968966"/>
            <a:ext cx="1" cy="3277777"/>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C920AC0-9D5F-011A-B88E-A806C1AB9D25}"/>
              </a:ext>
            </a:extLst>
          </p:cNvPr>
          <p:cNvCxnSpPr>
            <a:stCxn id="14" idx="6"/>
            <a:endCxn id="15" idx="2"/>
          </p:cNvCxnSpPr>
          <p:nvPr/>
        </p:nvCxnSpPr>
        <p:spPr>
          <a:xfrm>
            <a:off x="601470" y="1814533"/>
            <a:ext cx="212083" cy="4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C7C76DA-1BB5-D9B6-0288-EF875DA32FA6}"/>
              </a:ext>
            </a:extLst>
          </p:cNvPr>
          <p:cNvCxnSpPr>
            <a:cxnSpLocks/>
            <a:stCxn id="17" idx="6"/>
            <a:endCxn id="18" idx="2"/>
          </p:cNvCxnSpPr>
          <p:nvPr/>
        </p:nvCxnSpPr>
        <p:spPr>
          <a:xfrm>
            <a:off x="5135233" y="1814533"/>
            <a:ext cx="1193567" cy="45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7A4814A-4625-E259-3E3B-9181390B59EA}"/>
              </a:ext>
            </a:extLst>
          </p:cNvPr>
          <p:cNvCxnSpPr>
            <a:cxnSpLocks/>
            <a:stCxn id="15" idx="6"/>
            <a:endCxn id="17" idx="2"/>
          </p:cNvCxnSpPr>
          <p:nvPr/>
        </p:nvCxnSpPr>
        <p:spPr>
          <a:xfrm flipV="1">
            <a:off x="1124134" y="1814533"/>
            <a:ext cx="3700518" cy="4594"/>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descr="Resultado de imagem para ufu">
            <a:extLst>
              <a:ext uri="{FF2B5EF4-FFF2-40B4-BE49-F238E27FC236}">
                <a16:creationId xmlns:a16="http://schemas.microsoft.com/office/drawing/2014/main" id="{DF35C338-92D4-2EC1-0507-A2C15995DA1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extLst>
              <a:ext uri="{FF2B5EF4-FFF2-40B4-BE49-F238E27FC236}">
                <a16:creationId xmlns:a16="http://schemas.microsoft.com/office/drawing/2014/main" id="{63BF0DD5-5577-CFA1-5B9A-88E82EC3B6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92464797"/>
      </p:ext>
    </p:extLst>
  </p:cSld>
  <p:clrMapOvr>
    <a:masterClrMapping/>
  </p:clrMapOvr>
  <mc:AlternateContent xmlns:mc="http://schemas.openxmlformats.org/markup-compatibility/2006">
    <mc:Choice xmlns:p14="http://schemas.microsoft.com/office/powerpoint/2010/main" Requires="p14">
      <p:transition spd="slow" p14:dur="2000" advTm="51584"/>
    </mc:Choice>
    <mc:Fallback>
      <p:transition spd="slow" advTm="51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25</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2844 Base Stations (BSs) in Suzhou</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500m</a:t>
            </a:r>
            <a:r>
              <a:rPr lang="en-US" sz="1600" b="1" baseline="30000" dirty="0">
                <a:latin typeface="IBM Plex Sans" panose="020B0503050203000203" pitchFamily="34" charset="0"/>
              </a:rPr>
              <a:t>2</a:t>
            </a:r>
            <a:r>
              <a:rPr lang="en-US" sz="1600" b="1" dirty="0">
                <a:latin typeface="IBM Plex Sans" panose="020B0503050203000203" pitchFamily="34" charset="0"/>
              </a:rPr>
              <a:t>x 500m</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Uses the neighborhood concept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LSTM Cells paired with Global and Local Autoencoders</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IBM Plex Sans" panose="020B0503050203000203" pitchFamily="34" charset="0"/>
              </a:rPr>
              <a:t>Wang, J. et al. Spatiotemporal modeling and prediction in cellular networks: A big data enabled deep learning approach. In: </a:t>
            </a:r>
            <a:r>
              <a:rPr lang="en-US" sz="1600" b="1" dirty="0">
                <a:effectLst/>
                <a:latin typeface="IBM Plex Sans" panose="020B0503050203000203" pitchFamily="34" charset="0"/>
              </a:rPr>
              <a:t>IEEE INFOCOM 2017 - IEEE Conference on Computer Communications</a:t>
            </a:r>
            <a:r>
              <a:rPr lang="en-US" sz="1600" dirty="0">
                <a:effectLst/>
                <a:latin typeface="IBM Plex Sans" panose="020B0503050203000203" pitchFamily="34" charset="0"/>
              </a:rPr>
              <a:t>.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2017. p .1–9. </a:t>
            </a:r>
            <a:endParaRPr lang="en-US" sz="1600" dirty="0">
              <a:latin typeface="IBM Plex Sans" panose="020B0503050203000203" pitchFamily="34" charset="0"/>
            </a:endParaRPr>
          </a:p>
          <a:p>
            <a:pPr algn="r"/>
            <a:endParaRPr lang="en-US" sz="1600" dirty="0">
              <a:latin typeface="IBM Plex Sans" panose="020B0503050203000203" pitchFamily="34" charset="0"/>
            </a:endParaRP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174ACA91-9229-EEAF-B123-4894B18435F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33310681"/>
      </p:ext>
    </p:extLst>
  </p:cSld>
  <p:clrMapOvr>
    <a:masterClrMapping/>
  </p:clrMapOvr>
  <mc:AlternateContent xmlns:mc="http://schemas.openxmlformats.org/markup-compatibility/2006">
    <mc:Choice xmlns:p14="http://schemas.microsoft.com/office/powerpoint/2010/main" Requires="p14">
      <p:transition spd="slow" p14:dur="2000" advTm="27616"/>
    </mc:Choice>
    <mc:Fallback>
      <p:transition spd="slow" advTm="27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Interface gráfica do usuário, Histograma&#10;&#10;Descrição gerada automaticamente com confiança média">
            <a:extLst>
              <a:ext uri="{FF2B5EF4-FFF2-40B4-BE49-F238E27FC236}">
                <a16:creationId xmlns:a16="http://schemas.microsoft.com/office/drawing/2014/main" id="{217D1392-0418-45E2-C6F7-F9E7629CF983}"/>
              </a:ext>
            </a:extLst>
          </p:cNvPr>
          <p:cNvPicPr>
            <a:picLocks noChangeAspect="1"/>
          </p:cNvPicPr>
          <p:nvPr/>
        </p:nvPicPr>
        <p:blipFill>
          <a:blip r:embed="rId6"/>
          <a:stretch>
            <a:fillRect/>
          </a:stretch>
        </p:blipFill>
        <p:spPr>
          <a:xfrm>
            <a:off x="2774134" y="839424"/>
            <a:ext cx="6197919" cy="4813547"/>
          </a:xfrm>
          <a:prstGeom prst="rect">
            <a:avLst/>
          </a:prstGeom>
        </p:spPr>
      </p:pic>
      <p:pic>
        <p:nvPicPr>
          <p:cNvPr id="9" name="Audio 8">
            <a:extLst>
              <a:ext uri="{FF2B5EF4-FFF2-40B4-BE49-F238E27FC236}">
                <a16:creationId xmlns:a16="http://schemas.microsoft.com/office/drawing/2014/main" id="{93F21F79-07C9-D5A8-EE1D-B2D379D3C53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94170943"/>
      </p:ext>
    </p:extLst>
  </p:cSld>
  <p:clrMapOvr>
    <a:masterClrMapping/>
  </p:clrMapOvr>
  <mc:AlternateContent xmlns:mc="http://schemas.openxmlformats.org/markup-compatibility/2006">
    <mc:Choice xmlns:p14="http://schemas.microsoft.com/office/powerpoint/2010/main" Requires="p14">
      <p:transition spd="slow" p14:dur="2000" advTm="18560"/>
    </mc:Choice>
    <mc:Fallback>
      <p:transition spd="slow" advTm="18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DE20C420-505B-A7B5-801D-3BAF6C566DEE}"/>
              </a:ext>
            </a:extLst>
          </p:cNvPr>
          <p:cNvPicPr>
            <a:picLocks noChangeAspect="1"/>
          </p:cNvPicPr>
          <p:nvPr/>
        </p:nvPicPr>
        <p:blipFill>
          <a:blip r:embed="rId6"/>
          <a:stretch>
            <a:fillRect/>
          </a:stretch>
        </p:blipFill>
        <p:spPr>
          <a:xfrm>
            <a:off x="1629114" y="1393990"/>
            <a:ext cx="8487960" cy="3715268"/>
          </a:xfrm>
          <a:prstGeom prst="rect">
            <a:avLst/>
          </a:prstGeom>
        </p:spPr>
      </p:pic>
      <p:pic>
        <p:nvPicPr>
          <p:cNvPr id="9" name="Audio 8">
            <a:extLst>
              <a:ext uri="{FF2B5EF4-FFF2-40B4-BE49-F238E27FC236}">
                <a16:creationId xmlns:a16="http://schemas.microsoft.com/office/drawing/2014/main" id="{B3E59D53-D777-B72F-ADD9-3CEF26B14FD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94202567"/>
      </p:ext>
    </p:extLst>
  </p:cSld>
  <p:clrMapOvr>
    <a:masterClrMapping/>
  </p:clrMapOvr>
  <mc:AlternateContent xmlns:mc="http://schemas.openxmlformats.org/markup-compatibility/2006">
    <mc:Choice xmlns:p14="http://schemas.microsoft.com/office/powerpoint/2010/main" Requires="p14">
      <p:transition spd="slow" p14:dur="2000" advTm="49280"/>
    </mc:Choice>
    <mc:Fallback>
      <p:transition spd="slow" advTm="49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28</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8" name="Picture 7">
            <a:extLst>
              <a:ext uri="{FF2B5EF4-FFF2-40B4-BE49-F238E27FC236}">
                <a16:creationId xmlns:a16="http://schemas.microsoft.com/office/drawing/2014/main" id="{8973D6C8-A9D4-8407-ACD7-20C351BB7427}"/>
              </a:ext>
            </a:extLst>
          </p:cNvPr>
          <p:cNvPicPr>
            <a:picLocks noChangeAspect="1"/>
          </p:cNvPicPr>
          <p:nvPr/>
        </p:nvPicPr>
        <p:blipFill>
          <a:blip r:embed="rId5"/>
          <a:stretch>
            <a:fillRect/>
          </a:stretch>
        </p:blipFill>
        <p:spPr>
          <a:xfrm>
            <a:off x="1986894" y="1078695"/>
            <a:ext cx="7772400" cy="4345858"/>
          </a:xfrm>
          <a:prstGeom prst="rect">
            <a:avLst/>
          </a:prstGeom>
        </p:spPr>
      </p:pic>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D955080D-1169-4EDC-AEF5-81C6AE4D670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26752557"/>
      </p:ext>
    </p:extLst>
  </p:cSld>
  <p:clrMapOvr>
    <a:masterClrMapping/>
  </p:clrMapOvr>
  <mc:AlternateContent xmlns:mc="http://schemas.openxmlformats.org/markup-compatibility/2006">
    <mc:Choice xmlns:p14="http://schemas.microsoft.com/office/powerpoint/2010/main" Requires="p14">
      <p:transition spd="slow" p14:dur="2000" advTm="42976"/>
    </mc:Choice>
    <mc:Fallback>
      <p:transition spd="slow" advTm="42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F66119-66D2-22BC-C107-A0CB10413EDC}"/>
              </a:ext>
            </a:extLst>
          </p:cNvPr>
          <p:cNvPicPr>
            <a:picLocks noChangeAspect="1"/>
          </p:cNvPicPr>
          <p:nvPr/>
        </p:nvPicPr>
        <p:blipFill>
          <a:blip r:embed="rId5"/>
          <a:stretch>
            <a:fillRect/>
          </a:stretch>
        </p:blipFill>
        <p:spPr>
          <a:xfrm>
            <a:off x="5745650" y="0"/>
            <a:ext cx="6446349" cy="6151418"/>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29</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5" y="4472876"/>
            <a:ext cx="5775937" cy="16101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J. et al. Spatiotemporal modeling and prediction in cellular networks: A big data enabled deep learning approach. In: </a:t>
            </a:r>
            <a:r>
              <a:rPr lang="en-US" sz="1600" b="1" dirty="0">
                <a:effectLst/>
                <a:latin typeface="IBM Plex Sans" panose="020B0503050203000203" pitchFamily="34" charset="0"/>
              </a:rPr>
              <a:t>IEEE INFOCOM 2017 - IEEE Conference on Computer Communications</a:t>
            </a:r>
            <a:r>
              <a:rPr lang="en-US" sz="1600" dirty="0">
                <a:effectLst/>
                <a:latin typeface="IBM Plex Sans" panose="020B0503050203000203" pitchFamily="34" charset="0"/>
              </a:rPr>
              <a:t>.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2017. p. 1–9. </a:t>
            </a:r>
            <a:endParaRPr lang="en-US" sz="16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C1F25B81-C2D6-E8FB-9331-B88CC958105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88017648"/>
      </p:ext>
    </p:extLst>
  </p:cSld>
  <p:clrMapOvr>
    <a:masterClrMapping/>
  </p:clrMapOvr>
  <mc:AlternateContent xmlns:mc="http://schemas.openxmlformats.org/markup-compatibility/2006">
    <mc:Choice xmlns:p14="http://schemas.microsoft.com/office/powerpoint/2010/main" Requires="p14">
      <p:transition spd="slow" p14:dur="2000" advTm="29120"/>
    </mc:Choice>
    <mc:Fallback>
      <p:transition spd="slow" advTm="29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sz="1100" dirty="0">
                <a:latin typeface="IBM Plex Sans" panose="020B0503050203000203" pitchFamily="34" charset="0"/>
              </a:rPr>
              <a:t>A Mobile </a:t>
            </a:r>
            <a:r>
              <a:rPr lang="pt-BR" sz="1100" dirty="0" err="1">
                <a:latin typeface="IBM Plex Sans" panose="020B0503050203000203" pitchFamily="34" charset="0"/>
              </a:rPr>
              <a:t>Traffic</a:t>
            </a:r>
            <a:r>
              <a:rPr lang="pt-BR" sz="1100" dirty="0">
                <a:latin typeface="IBM Plex Sans" panose="020B0503050203000203" pitchFamily="34" charset="0"/>
              </a:rPr>
              <a:t> </a:t>
            </a:r>
            <a:r>
              <a:rPr lang="pt-BR" sz="1100" dirty="0" err="1">
                <a:latin typeface="IBM Plex Sans" panose="020B0503050203000203" pitchFamily="34" charset="0"/>
              </a:rPr>
              <a:t>Predictor</a:t>
            </a:r>
            <a:r>
              <a:rPr lang="pt-BR" sz="1100" dirty="0">
                <a:latin typeface="IBM Plex Sans" panose="020B0503050203000203" pitchFamily="34" charset="0"/>
              </a:rPr>
              <a:t> </a:t>
            </a:r>
            <a:r>
              <a:rPr lang="pt-BR" sz="1100" dirty="0" err="1">
                <a:latin typeface="IBM Plex Sans" panose="020B0503050203000203" pitchFamily="34" charset="0"/>
              </a:rPr>
              <a:t>Enhanced</a:t>
            </a:r>
            <a:r>
              <a:rPr lang="pt-BR" sz="1100" dirty="0">
                <a:latin typeface="IBM Plex Sans" panose="020B0503050203000203" pitchFamily="34" charset="0"/>
              </a:rPr>
              <a:t> </a:t>
            </a:r>
            <a:r>
              <a:rPr lang="pt-BR" sz="1100" dirty="0" err="1">
                <a:latin typeface="IBM Plex Sans" panose="020B0503050203000203" pitchFamily="34" charset="0"/>
              </a:rPr>
              <a:t>by</a:t>
            </a:r>
            <a:r>
              <a:rPr lang="pt-BR" sz="1100" dirty="0">
                <a:latin typeface="IBM Plex Sans" panose="020B0503050203000203" pitchFamily="34" charset="0"/>
              </a:rPr>
              <a:t> </a:t>
            </a:r>
            <a:r>
              <a:rPr lang="pt-BR" sz="1100" dirty="0" err="1">
                <a:latin typeface="IBM Plex Sans" panose="020B0503050203000203" pitchFamily="34" charset="0"/>
              </a:rPr>
              <a:t>Neighboring</a:t>
            </a:r>
            <a:r>
              <a:rPr lang="pt-BR" sz="1100" dirty="0">
                <a:latin typeface="IBM Plex Sans" panose="020B0503050203000203" pitchFamily="34" charset="0"/>
              </a:rPr>
              <a:t> </a:t>
            </a:r>
            <a:r>
              <a:rPr lang="pt-BR" sz="1100" dirty="0" err="1">
                <a:latin typeface="IBM Plex Sans" panose="020B0503050203000203" pitchFamily="34" charset="0"/>
              </a:rPr>
              <a:t>Transportation</a:t>
            </a:r>
            <a:r>
              <a:rPr lang="pt-BR" sz="1100"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z="1100" smtClean="0">
                <a:latin typeface="IBM Plex Sans" panose="020B0503050203000203" pitchFamily="34" charset="0"/>
              </a:rPr>
              <a:t>3</a:t>
            </a:fld>
            <a:endParaRPr lang="pt-BR" sz="1100">
              <a:latin typeface="IBM Plex Sans" panose="020B0503050203000203" pitchFamily="34" charset="0"/>
            </a:endParaRPr>
          </a:p>
        </p:txBody>
      </p:sp>
      <p:sp>
        <p:nvSpPr>
          <p:cNvPr id="6" name="Title">
            <a:extLst>
              <a:ext uri="{FF2B5EF4-FFF2-40B4-BE49-F238E27FC236}">
                <a16:creationId xmlns:a16="http://schemas.microsoft.com/office/drawing/2014/main" id="{553BFD3D-F48D-9BE9-BD7B-4F0F45E163CA}"/>
              </a:ext>
            </a:extLst>
          </p:cNvPr>
          <p:cNvSpPr>
            <a:spLocks noGrp="1"/>
          </p:cNvSpPr>
          <p:nvPr>
            <p:ph type="title"/>
          </p:nvPr>
        </p:nvSpPr>
        <p:spPr>
          <a:xfrm>
            <a:off x="686852" y="2777130"/>
            <a:ext cx="4133088" cy="804672"/>
          </a:xfrm>
        </p:spPr>
        <p:txBody>
          <a:bodyPr>
            <a:normAutofit/>
          </a:bodyPr>
          <a:lstStyle/>
          <a:p>
            <a:r>
              <a:rPr lang="en-US" sz="1200" b="1" dirty="0">
                <a:latin typeface="IBM Plex Sans" panose="020B0503050203000203" pitchFamily="34" charset="0"/>
              </a:rPr>
              <a:t>Data per month, per smartphone in 2028</a:t>
            </a:r>
          </a:p>
        </p:txBody>
      </p:sp>
      <p:sp>
        <p:nvSpPr>
          <p:cNvPr id="7" name="Text Placeholder">
            <a:extLst>
              <a:ext uri="{FF2B5EF4-FFF2-40B4-BE49-F238E27FC236}">
                <a16:creationId xmlns:a16="http://schemas.microsoft.com/office/drawing/2014/main" id="{577D8326-2FE1-C9E1-B2ED-80788CD0224C}"/>
              </a:ext>
            </a:extLst>
          </p:cNvPr>
          <p:cNvSpPr txBox="1">
            <a:spLocks/>
          </p:cNvSpPr>
          <p:nvPr/>
        </p:nvSpPr>
        <p:spPr>
          <a:xfrm>
            <a:off x="491646" y="2441858"/>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19 GB/month</a:t>
            </a:r>
          </a:p>
        </p:txBody>
      </p:sp>
      <p:sp>
        <p:nvSpPr>
          <p:cNvPr id="8" name="Title">
            <a:extLst>
              <a:ext uri="{FF2B5EF4-FFF2-40B4-BE49-F238E27FC236}">
                <a16:creationId xmlns:a16="http://schemas.microsoft.com/office/drawing/2014/main" id="{AFA5BBFE-E212-360B-180C-B1B626851FF8}"/>
              </a:ext>
            </a:extLst>
          </p:cNvPr>
          <p:cNvSpPr txBox="1">
            <a:spLocks/>
          </p:cNvSpPr>
          <p:nvPr/>
        </p:nvSpPr>
        <p:spPr>
          <a:xfrm>
            <a:off x="7176529" y="1837460"/>
            <a:ext cx="4133088"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5G subscribers in 2028</a:t>
            </a:r>
          </a:p>
        </p:txBody>
      </p:sp>
      <p:sp>
        <p:nvSpPr>
          <p:cNvPr id="9" name="Text Placeholder">
            <a:extLst>
              <a:ext uri="{FF2B5EF4-FFF2-40B4-BE49-F238E27FC236}">
                <a16:creationId xmlns:a16="http://schemas.microsoft.com/office/drawing/2014/main" id="{36CACADF-AFC4-3E06-C1B5-D73BE58CA672}"/>
              </a:ext>
            </a:extLst>
          </p:cNvPr>
          <p:cNvSpPr txBox="1">
            <a:spLocks/>
          </p:cNvSpPr>
          <p:nvPr/>
        </p:nvSpPr>
        <p:spPr>
          <a:xfrm>
            <a:off x="7176529" y="1204238"/>
            <a:ext cx="4206240" cy="63322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4800" kern="0" dirty="0">
                <a:solidFill>
                  <a:schemeClr val="tx1"/>
                </a:solidFill>
              </a:rPr>
              <a:t>5 billion</a:t>
            </a:r>
          </a:p>
        </p:txBody>
      </p:sp>
      <p:sp>
        <p:nvSpPr>
          <p:cNvPr id="10" name="Title">
            <a:extLst>
              <a:ext uri="{FF2B5EF4-FFF2-40B4-BE49-F238E27FC236}">
                <a16:creationId xmlns:a16="http://schemas.microsoft.com/office/drawing/2014/main" id="{24406B87-64CF-B67A-544C-E1706CF773D2}"/>
              </a:ext>
            </a:extLst>
          </p:cNvPr>
          <p:cNvSpPr txBox="1">
            <a:spLocks/>
          </p:cNvSpPr>
          <p:nvPr/>
        </p:nvSpPr>
        <p:spPr>
          <a:xfrm>
            <a:off x="6071541" y="5037800"/>
            <a:ext cx="4133088"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100" b="1" kern="0" dirty="0">
                <a:solidFill>
                  <a:schemeClr val="tx1"/>
                </a:solidFill>
              </a:rPr>
              <a:t>Data per quarter in 2028</a:t>
            </a: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6071540" y="4404578"/>
            <a:ext cx="4757421" cy="63322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4800" kern="0" dirty="0">
                <a:solidFill>
                  <a:schemeClr val="tx1"/>
                </a:solidFill>
              </a:rPr>
              <a:t>100 exabytes</a:t>
            </a:r>
          </a:p>
        </p:txBody>
      </p:sp>
      <p:sp>
        <p:nvSpPr>
          <p:cNvPr id="12" name="Rectangle">
            <a:extLst>
              <a:ext uri="{FF2B5EF4-FFF2-40B4-BE49-F238E27FC236}">
                <a16:creationId xmlns:a16="http://schemas.microsoft.com/office/drawing/2014/main" id="{E9224679-6319-2434-203B-77D3CEB54055}"/>
              </a:ext>
            </a:extLst>
          </p:cNvPr>
          <p:cNvSpPr>
            <a:spLocks noChangeArrowheads="1"/>
          </p:cNvSpPr>
          <p:nvPr/>
        </p:nvSpPr>
        <p:spPr bwMode="auto">
          <a:xfrm>
            <a:off x="10277781" y="0"/>
            <a:ext cx="1914219" cy="480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4529" rIns="91440" bIns="34529" anchor="t" anchorCtr="0"/>
          <a:lstStyle>
            <a:lvl1pPr marL="400050" indent="-40005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288929" indent="-288929"/>
            <a:endParaRPr lang="en-US" altLang="en-US" sz="500" dirty="0">
              <a:latin typeface="IBM Plex Sans" panose="020B0503050203000203" pitchFamily="34" charset="0"/>
              <a:ea typeface="IBM Plex Sans" charset="0"/>
              <a:cs typeface="IBM Plex Sans"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4" name="TextBox 13">
            <a:extLst>
              <a:ext uri="{FF2B5EF4-FFF2-40B4-BE49-F238E27FC236}">
                <a16:creationId xmlns:a16="http://schemas.microsoft.com/office/drawing/2014/main" id="{B6228230-3133-5772-AAB1-1AB360BE24B2}"/>
              </a:ext>
            </a:extLst>
          </p:cNvPr>
          <p:cNvSpPr txBox="1"/>
          <p:nvPr/>
        </p:nvSpPr>
        <p:spPr>
          <a:xfrm>
            <a:off x="6096000" y="5515500"/>
            <a:ext cx="5257800" cy="261610"/>
          </a:xfrm>
          <a:prstGeom prst="rect">
            <a:avLst/>
          </a:prstGeom>
          <a:noFill/>
        </p:spPr>
        <p:txBody>
          <a:bodyPr wrap="square" rtlCol="0">
            <a:spAutoFit/>
          </a:bodyPr>
          <a:lstStyle/>
          <a:p>
            <a:pPr marL="288929" indent="-288929"/>
            <a:r>
              <a:rPr lang="en-US" altLang="en-US" sz="1100" dirty="0">
                <a:solidFill>
                  <a:srgbClr val="898989"/>
                </a:solidFill>
                <a:latin typeface="IBM Plex Sans" panose="020B0503050203000203" pitchFamily="34" charset="0"/>
                <a:ea typeface="IBM Plex Sans" charset="0"/>
                <a:cs typeface="IBM Plex Sans" charset="0"/>
              </a:rPr>
              <a:t>Fonte: </a:t>
            </a:r>
            <a:r>
              <a:rPr lang="en-US" altLang="en-US" sz="1100" dirty="0">
                <a:solidFill>
                  <a:srgbClr val="898989"/>
                </a:solidFill>
                <a:latin typeface="IBM Plex Sans" panose="020B0503050203000203" pitchFamily="34" charset="0"/>
                <a:ea typeface="IBM Plex Sans" charset="0"/>
                <a:cs typeface="IBM Plex Sans" charset="0"/>
                <a:hlinkClick r:id="rId5">
                  <a:extLst>
                    <a:ext uri="{A12FA001-AC4F-418D-AE19-62706E023703}">
                      <ahyp:hlinkClr xmlns:ahyp="http://schemas.microsoft.com/office/drawing/2018/hyperlinkcolor" val="tx"/>
                    </a:ext>
                  </a:extLst>
                </a:hlinkClick>
              </a:rPr>
              <a:t>Ericsson Mobility Report, November 2022</a:t>
            </a:r>
            <a:endParaRPr lang="en-US" altLang="en-US" sz="1100" dirty="0">
              <a:solidFill>
                <a:srgbClr val="898989"/>
              </a:solidFill>
              <a:latin typeface="IBM Plex Sans" panose="020B0503050203000203" pitchFamily="34" charset="0"/>
              <a:ea typeface="IBM Plex Sans" charset="0"/>
              <a:cs typeface="IBM Plex Sans" charset="0"/>
            </a:endParaRPr>
          </a:p>
        </p:txBody>
      </p:sp>
      <p:pic>
        <p:nvPicPr>
          <p:cNvPr id="16" name="Picture 6" descr="Resultado de imagem para ufu">
            <a:extLst>
              <a:ext uri="{FF2B5EF4-FFF2-40B4-BE49-F238E27FC236}">
                <a16:creationId xmlns:a16="http://schemas.microsoft.com/office/drawing/2014/main" id="{BA08EAE4-6B8D-A702-51B9-4EF5353F2A7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5" name="Audio 14">
            <a:extLst>
              <a:ext uri="{FF2B5EF4-FFF2-40B4-BE49-F238E27FC236}">
                <a16:creationId xmlns:a16="http://schemas.microsoft.com/office/drawing/2014/main" id="{BAA237A3-7DA2-10A1-C3C1-EB79FE89D0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53896958"/>
      </p:ext>
    </p:extLst>
  </p:cSld>
  <p:clrMapOvr>
    <a:masterClrMapping/>
  </p:clrMapOvr>
  <mc:AlternateContent xmlns:mc="http://schemas.openxmlformats.org/markup-compatibility/2006">
    <mc:Choice xmlns:p14="http://schemas.microsoft.com/office/powerpoint/2010/main" Requires="p14">
      <p:transition spd="slow" p14:dur="2000" advTm="41152"/>
    </mc:Choice>
    <mc:Fallback>
      <p:transition spd="slow" advTm="41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30</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5929 Base Stations (BSs), 1.5 million users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In-tower and inter-tower traffic</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7" name="Picture 6" descr="Resultado de imagem para ufu">
            <a:extLst>
              <a:ext uri="{FF2B5EF4-FFF2-40B4-BE49-F238E27FC236}">
                <a16:creationId xmlns:a16="http://schemas.microsoft.com/office/drawing/2014/main" id="{A2235017-3881-BA2A-28AD-C588C583845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D436ACEE-B85A-7ABC-3FE3-42FFFCB805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43043345"/>
      </p:ext>
    </p:extLst>
  </p:cSld>
  <p:clrMapOvr>
    <a:masterClrMapping/>
  </p:clrMapOvr>
  <mc:AlternateContent xmlns:mc="http://schemas.openxmlformats.org/markup-compatibility/2006">
    <mc:Choice xmlns:p14="http://schemas.microsoft.com/office/powerpoint/2010/main" Requires="p14">
      <p:transition spd="slow" p14:dur="2000" advTm="16800"/>
    </mc:Choice>
    <mc:Fallback>
      <p:transition spd="slow" advTm="16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31</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154393" y="5406887"/>
            <a:ext cx="12037607" cy="7563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6" name="Picture 6" descr="Resultado de imagem para ufu">
            <a:extLst>
              <a:ext uri="{FF2B5EF4-FFF2-40B4-BE49-F238E27FC236}">
                <a16:creationId xmlns:a16="http://schemas.microsoft.com/office/drawing/2014/main" id="{8CA0AE0A-02E5-51C0-EF3B-07893B7CB24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descr="Gráfico, Histograma&#10;&#10;Descrição gerada automaticamente">
            <a:extLst>
              <a:ext uri="{FF2B5EF4-FFF2-40B4-BE49-F238E27FC236}">
                <a16:creationId xmlns:a16="http://schemas.microsoft.com/office/drawing/2014/main" id="{0C477198-F95D-493C-5C81-752D91D1EC93}"/>
              </a:ext>
            </a:extLst>
          </p:cNvPr>
          <p:cNvPicPr>
            <a:picLocks noChangeAspect="1"/>
          </p:cNvPicPr>
          <p:nvPr/>
        </p:nvPicPr>
        <p:blipFill>
          <a:blip r:embed="rId6"/>
          <a:stretch>
            <a:fillRect/>
          </a:stretch>
        </p:blipFill>
        <p:spPr>
          <a:xfrm>
            <a:off x="436934" y="1469538"/>
            <a:ext cx="11318131" cy="3205784"/>
          </a:xfrm>
          <a:prstGeom prst="rect">
            <a:avLst/>
          </a:prstGeom>
        </p:spPr>
      </p:pic>
      <p:pic>
        <p:nvPicPr>
          <p:cNvPr id="9" name="Audio 8">
            <a:extLst>
              <a:ext uri="{FF2B5EF4-FFF2-40B4-BE49-F238E27FC236}">
                <a16:creationId xmlns:a16="http://schemas.microsoft.com/office/drawing/2014/main" id="{1DBFC17D-7D00-68CD-FFA9-2DEA4FA51C6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96535969"/>
      </p:ext>
    </p:extLst>
  </p:cSld>
  <p:clrMapOvr>
    <a:masterClrMapping/>
  </p:clrMapOvr>
  <mc:AlternateContent xmlns:mc="http://schemas.openxmlformats.org/markup-compatibility/2006">
    <mc:Choice xmlns:p14="http://schemas.microsoft.com/office/powerpoint/2010/main" Requires="p14">
      <p:transition spd="slow" p14:dur="2000" advTm="29728"/>
    </mc:Choice>
    <mc:Fallback>
      <p:transition spd="slow" advTm="29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Temporal correlations between physically distant towers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Graph Neural Network (GNN) architecture</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7" name="Picture 6" descr="Resultado de imagem para ufu">
            <a:extLst>
              <a:ext uri="{FF2B5EF4-FFF2-40B4-BE49-F238E27FC236}">
                <a16:creationId xmlns:a16="http://schemas.microsoft.com/office/drawing/2014/main" id="{A2235017-3881-BA2A-28AD-C588C583845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286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33</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154393" y="5798109"/>
            <a:ext cx="12037607" cy="365126"/>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dirty="0">
                <a:latin typeface="IBM Plex Sans" panose="020B0503050203000203" pitchFamily="34" charset="0"/>
              </a:rPr>
              <a:t>Source: </a:t>
            </a:r>
            <a:r>
              <a:rPr lang="en-US" sz="1200" dirty="0">
                <a:effectLst/>
                <a:latin typeface="LMRoman12"/>
              </a:rPr>
              <a:t>Wang, X. et al. </a:t>
            </a:r>
            <a:r>
              <a:rPr lang="en-US" sz="1200" dirty="0" err="1">
                <a:effectLst/>
                <a:latin typeface="LMRoman12"/>
              </a:rPr>
              <a:t>Spatio</a:t>
            </a:r>
            <a:r>
              <a:rPr lang="en-US" sz="1200" dirty="0">
                <a:effectLst/>
                <a:latin typeface="LMRoman12"/>
              </a:rPr>
              <a:t>-temporal analysis and prediction of cellular traffic in metropolis. In: </a:t>
            </a:r>
            <a:r>
              <a:rPr lang="en-US" sz="1200" b="1" dirty="0">
                <a:effectLst/>
                <a:latin typeface="LMRoman12"/>
              </a:rPr>
              <a:t>2017 IEEE 25th International Conference on Network Protocols (ICNP)</a:t>
            </a:r>
            <a:r>
              <a:rPr lang="en-US" sz="1200" dirty="0">
                <a:effectLst/>
                <a:latin typeface="LMRoman12"/>
              </a:rPr>
              <a:t>. [</a:t>
            </a:r>
            <a:r>
              <a:rPr lang="en-US" sz="1200" dirty="0" err="1">
                <a:effectLst/>
                <a:latin typeface="LMRoman12"/>
              </a:rPr>
              <a:t>S.l.</a:t>
            </a:r>
            <a:r>
              <a:rPr lang="en-US" sz="1200" dirty="0">
                <a:effectLst/>
                <a:latin typeface="LMRoman12"/>
              </a:rPr>
              <a:t>: </a:t>
            </a:r>
            <a:r>
              <a:rPr lang="en-US" sz="1200" dirty="0" err="1">
                <a:effectLst/>
                <a:latin typeface="LMRoman12"/>
              </a:rPr>
              <a:t>s.n</a:t>
            </a:r>
            <a:r>
              <a:rPr lang="en-US" sz="1200" dirty="0">
                <a:effectLst/>
                <a:latin typeface="LMRoman12"/>
              </a:rPr>
              <a:t>.], 2017. p. 1–10. </a:t>
            </a:r>
            <a:endParaRPr lang="en-US" sz="700" dirty="0"/>
          </a:p>
        </p:txBody>
      </p:sp>
      <p:pic>
        <p:nvPicPr>
          <p:cNvPr id="9" name="Picture 8" descr="A screenshot of a diagram&#10;&#10;Description automatically generated">
            <a:extLst>
              <a:ext uri="{FF2B5EF4-FFF2-40B4-BE49-F238E27FC236}">
                <a16:creationId xmlns:a16="http://schemas.microsoft.com/office/drawing/2014/main" id="{E2E6A138-65FE-F896-F856-C93C0C851796}"/>
              </a:ext>
            </a:extLst>
          </p:cNvPr>
          <p:cNvPicPr>
            <a:picLocks noChangeAspect="1"/>
          </p:cNvPicPr>
          <p:nvPr/>
        </p:nvPicPr>
        <p:blipFill>
          <a:blip r:embed="rId5"/>
          <a:stretch>
            <a:fillRect/>
          </a:stretch>
        </p:blipFill>
        <p:spPr>
          <a:xfrm>
            <a:off x="154393" y="737973"/>
            <a:ext cx="11883213" cy="4997978"/>
          </a:xfrm>
          <a:prstGeom prst="rect">
            <a:avLst/>
          </a:prstGeom>
        </p:spPr>
      </p:pic>
      <p:pic>
        <p:nvPicPr>
          <p:cNvPr id="6" name="Picture 6" descr="Resultado de imagem para ufu">
            <a:extLst>
              <a:ext uri="{FF2B5EF4-FFF2-40B4-BE49-F238E27FC236}">
                <a16:creationId xmlns:a16="http://schemas.microsoft.com/office/drawing/2014/main" id="{8CA0AE0A-02E5-51C0-EF3B-07893B7CB24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738718F9-A42D-D016-D6D2-47871F67869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26518391"/>
      </p:ext>
    </p:extLst>
  </p:cSld>
  <p:clrMapOvr>
    <a:masterClrMapping/>
  </p:clrMapOvr>
  <mc:AlternateContent xmlns:mc="http://schemas.openxmlformats.org/markup-compatibility/2006">
    <mc:Choice xmlns:p14="http://schemas.microsoft.com/office/powerpoint/2010/main" Requires="p14">
      <p:transition spd="slow" p14:dur="2000" advTm="58656"/>
    </mc:Choice>
    <mc:Fallback>
      <p:transition spd="slow" advTm="58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34</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graphicFrame>
        <p:nvGraphicFramePr>
          <p:cNvPr id="8" name="Table 8">
            <a:extLst>
              <a:ext uri="{FF2B5EF4-FFF2-40B4-BE49-F238E27FC236}">
                <a16:creationId xmlns:a16="http://schemas.microsoft.com/office/drawing/2014/main" id="{83FC98A3-5197-322A-7AE3-27886E00E890}"/>
              </a:ext>
            </a:extLst>
          </p:cNvPr>
          <p:cNvGraphicFramePr>
            <a:graphicFrameLocks noGrp="1"/>
          </p:cNvGraphicFramePr>
          <p:nvPr>
            <p:extLst>
              <p:ext uri="{D42A27DB-BD31-4B8C-83A1-F6EECF244321}">
                <p14:modId xmlns:p14="http://schemas.microsoft.com/office/powerpoint/2010/main" val="1324273680"/>
              </p:ext>
            </p:extLst>
          </p:nvPr>
        </p:nvGraphicFramePr>
        <p:xfrm>
          <a:off x="1653208" y="1912620"/>
          <a:ext cx="8885583" cy="3032760"/>
        </p:xfrm>
        <a:graphic>
          <a:graphicData uri="http://schemas.openxmlformats.org/drawingml/2006/table">
            <a:tbl>
              <a:tblPr firstRow="1" bandRow="1">
                <a:tableStyleId>{5C22544A-7EE6-4342-B048-85BDC9FD1C3A}</a:tableStyleId>
              </a:tblPr>
              <a:tblGrid>
                <a:gridCol w="2221396">
                  <a:extLst>
                    <a:ext uri="{9D8B030D-6E8A-4147-A177-3AD203B41FA5}">
                      <a16:colId xmlns:a16="http://schemas.microsoft.com/office/drawing/2014/main" val="328373290"/>
                    </a:ext>
                  </a:extLst>
                </a:gridCol>
                <a:gridCol w="2221396">
                  <a:extLst>
                    <a:ext uri="{9D8B030D-6E8A-4147-A177-3AD203B41FA5}">
                      <a16:colId xmlns:a16="http://schemas.microsoft.com/office/drawing/2014/main" val="1329037241"/>
                    </a:ext>
                  </a:extLst>
                </a:gridCol>
                <a:gridCol w="2006500">
                  <a:extLst>
                    <a:ext uri="{9D8B030D-6E8A-4147-A177-3AD203B41FA5}">
                      <a16:colId xmlns:a16="http://schemas.microsoft.com/office/drawing/2014/main" val="898198900"/>
                    </a:ext>
                  </a:extLst>
                </a:gridCol>
                <a:gridCol w="2436291">
                  <a:extLst>
                    <a:ext uri="{9D8B030D-6E8A-4147-A177-3AD203B41FA5}">
                      <a16:colId xmlns:a16="http://schemas.microsoft.com/office/drawing/2014/main" val="697380308"/>
                    </a:ext>
                  </a:extLst>
                </a:gridCol>
              </a:tblGrid>
              <a:tr h="370840">
                <a:tc>
                  <a:txBody>
                    <a:bodyPr/>
                    <a:lstStyle/>
                    <a:p>
                      <a:pPr algn="ctr"/>
                      <a:r>
                        <a:rPr lang="pt-BR" dirty="0"/>
                        <a:t>Ref.</a:t>
                      </a:r>
                    </a:p>
                  </a:txBody>
                  <a:tcPr>
                    <a:solidFill>
                      <a:srgbClr val="0F62FF"/>
                    </a:solidFill>
                  </a:tcPr>
                </a:tc>
                <a:tc>
                  <a:txBody>
                    <a:bodyPr/>
                    <a:lstStyle/>
                    <a:p>
                      <a:pPr algn="ctr"/>
                      <a:r>
                        <a:rPr lang="pt-BR" dirty="0" err="1"/>
                        <a:t>Method</a:t>
                      </a:r>
                      <a:endParaRPr lang="pt-BR" dirty="0"/>
                    </a:p>
                  </a:txBody>
                  <a:tcPr>
                    <a:solidFill>
                      <a:srgbClr val="0F62FF"/>
                    </a:solidFill>
                  </a:tcPr>
                </a:tc>
                <a:tc>
                  <a:txBody>
                    <a:bodyPr/>
                    <a:lstStyle/>
                    <a:p>
                      <a:pPr algn="ctr"/>
                      <a:r>
                        <a:rPr lang="pt-BR" dirty="0" err="1"/>
                        <a:t>Dataset</a:t>
                      </a:r>
                      <a:r>
                        <a:rPr lang="pt-BR" dirty="0"/>
                        <a:t> </a:t>
                      </a:r>
                      <a:r>
                        <a:rPr lang="pt-BR" dirty="0" err="1"/>
                        <a:t>availability</a:t>
                      </a:r>
                      <a:endParaRPr lang="pt-BR" dirty="0"/>
                    </a:p>
                  </a:txBody>
                  <a:tcPr>
                    <a:solidFill>
                      <a:srgbClr val="0F62FF"/>
                    </a:solidFill>
                  </a:tcPr>
                </a:tc>
                <a:tc>
                  <a:txBody>
                    <a:bodyPr/>
                    <a:lstStyle/>
                    <a:p>
                      <a:pPr algn="ctr"/>
                      <a:r>
                        <a:rPr lang="pt-BR" dirty="0" err="1"/>
                        <a:t>Source</a:t>
                      </a:r>
                      <a:r>
                        <a:rPr lang="pt-BR"/>
                        <a:t> code</a:t>
                      </a:r>
                      <a:r>
                        <a:rPr lang="pt-BR" dirty="0"/>
                        <a:t> </a:t>
                      </a:r>
                      <a:r>
                        <a:rPr lang="pt-BR" dirty="0" err="1"/>
                        <a:t>available</a:t>
                      </a:r>
                      <a:endParaRPr lang="pt-BR" dirty="0"/>
                    </a:p>
                  </a:txBody>
                  <a:tcPr>
                    <a:solidFill>
                      <a:srgbClr val="0F62FF"/>
                    </a:solidFill>
                  </a:tcPr>
                </a:tc>
                <a:extLst>
                  <a:ext uri="{0D108BD9-81ED-4DB2-BD59-A6C34878D82A}">
                    <a16:rowId xmlns:a16="http://schemas.microsoft.com/office/drawing/2014/main" val="403447987"/>
                  </a:ext>
                </a:extLst>
              </a:tr>
              <a:tr h="370840">
                <a:tc>
                  <a:txBody>
                    <a:bodyPr/>
                    <a:lstStyle/>
                    <a:p>
                      <a:pPr algn="ctr"/>
                      <a:r>
                        <a:rPr lang="pt-BR" dirty="0"/>
                        <a:t>(Wang et al., 2017a)</a:t>
                      </a:r>
                    </a:p>
                  </a:txBody>
                  <a:tcPr/>
                </a:tc>
                <a:tc>
                  <a:txBody>
                    <a:bodyPr/>
                    <a:lstStyle/>
                    <a:p>
                      <a:pPr algn="ctr"/>
                      <a:r>
                        <a:rPr lang="pt-BR" dirty="0" err="1"/>
                        <a:t>Autoencoders</a:t>
                      </a:r>
                      <a:endParaRPr lang="pt-BR" dirty="0"/>
                    </a:p>
                  </a:txBody>
                  <a:tcPr/>
                </a:tc>
                <a:tc>
                  <a:txBody>
                    <a:bodyPr/>
                    <a:lstStyle/>
                    <a:p>
                      <a:pPr algn="ctr"/>
                      <a:r>
                        <a:rPr lang="pt-BR" dirty="0" err="1"/>
                        <a:t>X</a:t>
                      </a:r>
                      <a:endParaRPr lang="pt-BR" dirty="0"/>
                    </a:p>
                  </a:txBody>
                  <a:tcPr/>
                </a:tc>
                <a:tc>
                  <a:txBody>
                    <a:bodyPr/>
                    <a:lstStyle/>
                    <a:p>
                      <a:pPr algn="ctr"/>
                      <a:r>
                        <a:rPr lang="en-BR" sz="1800" b="0" i="0" kern="1200" dirty="0">
                          <a:solidFill>
                            <a:schemeClr val="dk1"/>
                          </a:solidFill>
                          <a:effectLst/>
                          <a:latin typeface="+mn-lt"/>
                          <a:ea typeface="+mn-ea"/>
                          <a:cs typeface="+mn-cs"/>
                        </a:rPr>
                        <a:t>X</a:t>
                      </a:r>
                      <a:endParaRPr lang="pt-BR" dirty="0"/>
                    </a:p>
                  </a:txBody>
                  <a:tcPr/>
                </a:tc>
                <a:extLst>
                  <a:ext uri="{0D108BD9-81ED-4DB2-BD59-A6C34878D82A}">
                    <a16:rowId xmlns:a16="http://schemas.microsoft.com/office/drawing/2014/main" val="495963213"/>
                  </a:ext>
                </a:extLst>
              </a:tr>
              <a:tr h="370840">
                <a:tc>
                  <a:txBody>
                    <a:bodyPr/>
                    <a:lstStyle/>
                    <a:p>
                      <a:pPr algn="ctr"/>
                      <a:r>
                        <a:rPr lang="pt-BR" dirty="0"/>
                        <a:t>(Wang et al., 2017b)</a:t>
                      </a:r>
                    </a:p>
                  </a:txBody>
                  <a:tcPr/>
                </a:tc>
                <a:tc>
                  <a:txBody>
                    <a:bodyPr/>
                    <a:lstStyle/>
                    <a:p>
                      <a:pPr algn="ctr"/>
                      <a:r>
                        <a:rPr lang="pt-BR" dirty="0" err="1"/>
                        <a:t>Graph</a:t>
                      </a:r>
                      <a:r>
                        <a:rPr lang="pt-BR" dirty="0"/>
                        <a:t> Neural Networks</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882428735"/>
                  </a:ext>
                </a:extLst>
              </a:tr>
              <a:tr h="370840">
                <a:tc>
                  <a:txBody>
                    <a:bodyPr/>
                    <a:lstStyle/>
                    <a:p>
                      <a:pPr algn="ctr"/>
                      <a:r>
                        <a:rPr lang="pt-BR" dirty="0"/>
                        <a:t>(</a:t>
                      </a:r>
                      <a:r>
                        <a:rPr lang="pt-BR" dirty="0" err="1"/>
                        <a:t>Sciancalepore</a:t>
                      </a:r>
                      <a:r>
                        <a:rPr lang="pt-BR" dirty="0"/>
                        <a:t> et al., 2017)</a:t>
                      </a:r>
                    </a:p>
                  </a:txBody>
                  <a:tcPr/>
                </a:tc>
                <a:tc>
                  <a:txBody>
                    <a:bodyPr/>
                    <a:lstStyle/>
                    <a:p>
                      <a:pPr algn="ctr"/>
                      <a:r>
                        <a:rPr lang="pt-BR" dirty="0"/>
                        <a:t>Holt Winters</a:t>
                      </a:r>
                    </a:p>
                  </a:txBody>
                  <a:tcPr/>
                </a:tc>
                <a:tc>
                  <a:txBody>
                    <a:bodyPr/>
                    <a:lstStyle/>
                    <a:p>
                      <a:pPr algn="ctr"/>
                      <a:r>
                        <a:rPr lang="pt-BR" dirty="0"/>
                        <a:t>No </a:t>
                      </a:r>
                      <a:r>
                        <a:rPr lang="pt-BR" dirty="0" err="1"/>
                        <a:t>information</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860080645"/>
                  </a:ext>
                </a:extLst>
              </a:tr>
              <a:tr h="370840">
                <a:tc>
                  <a:txBody>
                    <a:bodyPr/>
                    <a:lstStyle/>
                    <a:p>
                      <a:pPr algn="ctr"/>
                      <a:r>
                        <a:rPr lang="pt-BR" dirty="0"/>
                        <a:t>(ALAWE et al., 2018)</a:t>
                      </a:r>
                    </a:p>
                  </a:txBody>
                  <a:tcPr/>
                </a:tc>
                <a:tc>
                  <a:txBody>
                    <a:bodyPr/>
                    <a:lstStyle/>
                    <a:p>
                      <a:pPr algn="ctr"/>
                      <a:r>
                        <a:rPr lang="pt-BR" dirty="0" err="1"/>
                        <a:t>Deep</a:t>
                      </a:r>
                      <a:r>
                        <a:rPr lang="pt-BR" dirty="0"/>
                        <a:t> Learning</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2246637107"/>
                  </a:ext>
                </a:extLst>
              </a:tr>
              <a:tr h="370840">
                <a:tc>
                  <a:txBody>
                    <a:bodyPr/>
                    <a:lstStyle/>
                    <a:p>
                      <a:pPr algn="ctr"/>
                      <a:r>
                        <a:rPr lang="pt-BR" dirty="0"/>
                        <a:t>(YANG et al., 2021)</a:t>
                      </a:r>
                    </a:p>
                  </a:txBody>
                  <a:tcPr/>
                </a:tc>
                <a:tc>
                  <a:txBody>
                    <a:bodyPr/>
                    <a:lstStyle/>
                    <a:p>
                      <a:pPr algn="ctr"/>
                      <a:r>
                        <a:rPr lang="pt-BR" dirty="0"/>
                        <a:t>ARIMA </a:t>
                      </a:r>
                      <a:r>
                        <a:rPr lang="pt-BR" dirty="0" err="1"/>
                        <a:t>and</a:t>
                      </a:r>
                      <a:r>
                        <a:rPr lang="pt-BR" dirty="0"/>
                        <a:t> Neural Network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endParaRPr lang="pt-BR" b="1" dirty="0">
                        <a:solidFill>
                          <a:srgbClr val="0F62FF"/>
                        </a:solidFill>
                      </a:endParaRPr>
                    </a:p>
                  </a:txBody>
                  <a:tcPr/>
                </a:tc>
                <a:tc>
                  <a:txBody>
                    <a:bodyPr/>
                    <a:lstStyle/>
                    <a:p>
                      <a:pPr algn="ctr"/>
                      <a:r>
                        <a:rPr lang="pt-BR" dirty="0" err="1"/>
                        <a:t>X</a:t>
                      </a:r>
                      <a:endParaRPr lang="pt-BR" dirty="0"/>
                    </a:p>
                  </a:txBody>
                  <a:tcPr/>
                </a:tc>
                <a:extLst>
                  <a:ext uri="{0D108BD9-81ED-4DB2-BD59-A6C34878D82A}">
                    <a16:rowId xmlns:a16="http://schemas.microsoft.com/office/drawing/2014/main" val="1041310258"/>
                  </a:ext>
                </a:extLst>
              </a:tr>
            </a:tbl>
          </a:graphicData>
        </a:graphic>
      </p:graphicFrame>
      <p:pic>
        <p:nvPicPr>
          <p:cNvPr id="3" name="Picture 6" descr="Resultado de imagem para ufu">
            <a:extLst>
              <a:ext uri="{FF2B5EF4-FFF2-40B4-BE49-F238E27FC236}">
                <a16:creationId xmlns:a16="http://schemas.microsoft.com/office/drawing/2014/main" id="{71037584-B099-ACB3-6E40-A9C522C43D3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675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35</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graphicFrame>
        <p:nvGraphicFramePr>
          <p:cNvPr id="8" name="Table 8">
            <a:extLst>
              <a:ext uri="{FF2B5EF4-FFF2-40B4-BE49-F238E27FC236}">
                <a16:creationId xmlns:a16="http://schemas.microsoft.com/office/drawing/2014/main" id="{83FC98A3-5197-322A-7AE3-27886E00E890}"/>
              </a:ext>
            </a:extLst>
          </p:cNvPr>
          <p:cNvGraphicFramePr>
            <a:graphicFrameLocks noGrp="1"/>
          </p:cNvGraphicFramePr>
          <p:nvPr>
            <p:extLst>
              <p:ext uri="{D42A27DB-BD31-4B8C-83A1-F6EECF244321}">
                <p14:modId xmlns:p14="http://schemas.microsoft.com/office/powerpoint/2010/main" val="1609117600"/>
              </p:ext>
            </p:extLst>
          </p:nvPr>
        </p:nvGraphicFramePr>
        <p:xfrm>
          <a:off x="296474" y="1656080"/>
          <a:ext cx="11599053" cy="3545840"/>
        </p:xfrm>
        <a:graphic>
          <a:graphicData uri="http://schemas.openxmlformats.org/drawingml/2006/table">
            <a:tbl>
              <a:tblPr firstRow="1" bandRow="1">
                <a:tableStyleId>{5C22544A-7EE6-4342-B048-85BDC9FD1C3A}</a:tableStyleId>
              </a:tblPr>
              <a:tblGrid>
                <a:gridCol w="1515427">
                  <a:extLst>
                    <a:ext uri="{9D8B030D-6E8A-4147-A177-3AD203B41FA5}">
                      <a16:colId xmlns:a16="http://schemas.microsoft.com/office/drawing/2014/main" val="328373290"/>
                    </a:ext>
                  </a:extLst>
                </a:gridCol>
                <a:gridCol w="675739">
                  <a:extLst>
                    <a:ext uri="{9D8B030D-6E8A-4147-A177-3AD203B41FA5}">
                      <a16:colId xmlns:a16="http://schemas.microsoft.com/office/drawing/2014/main" val="1329037241"/>
                    </a:ext>
                  </a:extLst>
                </a:gridCol>
                <a:gridCol w="1056005">
                  <a:extLst>
                    <a:ext uri="{9D8B030D-6E8A-4147-A177-3AD203B41FA5}">
                      <a16:colId xmlns:a16="http://schemas.microsoft.com/office/drawing/2014/main" val="898198900"/>
                    </a:ext>
                  </a:extLst>
                </a:gridCol>
                <a:gridCol w="1142238">
                  <a:extLst>
                    <a:ext uri="{9D8B030D-6E8A-4147-A177-3AD203B41FA5}">
                      <a16:colId xmlns:a16="http://schemas.microsoft.com/office/drawing/2014/main" val="697380308"/>
                    </a:ext>
                  </a:extLst>
                </a:gridCol>
                <a:gridCol w="1911668">
                  <a:extLst>
                    <a:ext uri="{9D8B030D-6E8A-4147-A177-3AD203B41FA5}">
                      <a16:colId xmlns:a16="http://schemas.microsoft.com/office/drawing/2014/main" val="577563443"/>
                    </a:ext>
                  </a:extLst>
                </a:gridCol>
                <a:gridCol w="1502029">
                  <a:extLst>
                    <a:ext uri="{9D8B030D-6E8A-4147-A177-3AD203B41FA5}">
                      <a16:colId xmlns:a16="http://schemas.microsoft.com/office/drawing/2014/main" val="1413890513"/>
                    </a:ext>
                  </a:extLst>
                </a:gridCol>
                <a:gridCol w="1579434">
                  <a:extLst>
                    <a:ext uri="{9D8B030D-6E8A-4147-A177-3AD203B41FA5}">
                      <a16:colId xmlns:a16="http://schemas.microsoft.com/office/drawing/2014/main" val="760251775"/>
                    </a:ext>
                  </a:extLst>
                </a:gridCol>
                <a:gridCol w="2216513">
                  <a:extLst>
                    <a:ext uri="{9D8B030D-6E8A-4147-A177-3AD203B41FA5}">
                      <a16:colId xmlns:a16="http://schemas.microsoft.com/office/drawing/2014/main" val="4144141750"/>
                    </a:ext>
                  </a:extLst>
                </a:gridCol>
              </a:tblGrid>
              <a:tr h="370840">
                <a:tc>
                  <a:txBody>
                    <a:bodyPr/>
                    <a:lstStyle/>
                    <a:p>
                      <a:pPr algn="ctr"/>
                      <a:r>
                        <a:rPr lang="pt-BR" sz="1400" dirty="0"/>
                        <a:t>Ref.</a:t>
                      </a:r>
                    </a:p>
                  </a:txBody>
                  <a:tcPr>
                    <a:solidFill>
                      <a:srgbClr val="0F62FF"/>
                    </a:solidFill>
                  </a:tcPr>
                </a:tc>
                <a:tc>
                  <a:txBody>
                    <a:bodyPr/>
                    <a:lstStyle/>
                    <a:p>
                      <a:pPr algn="ctr"/>
                      <a:r>
                        <a:rPr lang="pt-BR" sz="1400" dirty="0"/>
                        <a:t>LSTM</a:t>
                      </a:r>
                    </a:p>
                  </a:txBody>
                  <a:tcPr>
                    <a:solidFill>
                      <a:srgbClr val="0F62FF"/>
                    </a:solidFill>
                  </a:tcPr>
                </a:tc>
                <a:tc>
                  <a:txBody>
                    <a:bodyPr/>
                    <a:lstStyle/>
                    <a:p>
                      <a:pPr algn="ctr"/>
                      <a:r>
                        <a:rPr lang="pt-BR" sz="1400" dirty="0"/>
                        <a:t>Time series</a:t>
                      </a:r>
                    </a:p>
                  </a:txBody>
                  <a:tcPr>
                    <a:solidFill>
                      <a:srgbClr val="0F62FF"/>
                    </a:solidFill>
                  </a:tcPr>
                </a:tc>
                <a:tc>
                  <a:txBody>
                    <a:bodyPr/>
                    <a:lstStyle/>
                    <a:p>
                      <a:pPr algn="ctr"/>
                      <a:r>
                        <a:rPr lang="pt-BR" sz="1400" dirty="0"/>
                        <a:t>Grid </a:t>
                      </a:r>
                      <a:r>
                        <a:rPr lang="pt-BR" sz="1400" dirty="0" err="1"/>
                        <a:t>arrange</a:t>
                      </a:r>
                      <a:endParaRPr lang="pt-BR" sz="1400" dirty="0"/>
                    </a:p>
                  </a:txBody>
                  <a:tcPr>
                    <a:solidFill>
                      <a:srgbClr val="0F62FF"/>
                    </a:solidFill>
                  </a:tcPr>
                </a:tc>
                <a:tc>
                  <a:txBody>
                    <a:bodyPr/>
                    <a:lstStyle/>
                    <a:p>
                      <a:pPr algn="ctr"/>
                      <a:r>
                        <a:rPr lang="pt-BR" sz="1400" dirty="0" err="1"/>
                        <a:t>Neighborhood</a:t>
                      </a:r>
                      <a:r>
                        <a:rPr lang="pt-BR" sz="1400" dirty="0"/>
                        <a:t> </a:t>
                      </a:r>
                      <a:r>
                        <a:rPr lang="pt-BR" sz="1400" dirty="0" err="1"/>
                        <a:t>concept</a:t>
                      </a:r>
                      <a:endParaRPr lang="pt-BR" sz="1400" dirty="0"/>
                    </a:p>
                  </a:txBody>
                  <a:tcPr>
                    <a:solidFill>
                      <a:srgbClr val="0F62FF"/>
                    </a:solidFill>
                  </a:tcPr>
                </a:tc>
                <a:tc>
                  <a:txBody>
                    <a:bodyPr/>
                    <a:lstStyle/>
                    <a:p>
                      <a:pPr algn="ctr"/>
                      <a:r>
                        <a:rPr lang="pt-BR" sz="1400" dirty="0" err="1"/>
                        <a:t>Spatial</a:t>
                      </a:r>
                      <a:r>
                        <a:rPr lang="pt-BR" sz="1400" dirty="0"/>
                        <a:t> </a:t>
                      </a:r>
                      <a:r>
                        <a:rPr lang="pt-BR" sz="1400" dirty="0" err="1"/>
                        <a:t>modelling</a:t>
                      </a:r>
                      <a:endParaRPr lang="pt-BR" sz="1400" dirty="0"/>
                    </a:p>
                  </a:txBody>
                  <a:tcPr>
                    <a:solidFill>
                      <a:srgbClr val="0F62FF"/>
                    </a:solidFill>
                  </a:tcPr>
                </a:tc>
                <a:tc>
                  <a:txBody>
                    <a:bodyPr/>
                    <a:lstStyle/>
                    <a:p>
                      <a:pPr algn="ctr"/>
                      <a:r>
                        <a:rPr lang="pt-BR" sz="1400" dirty="0"/>
                        <a:t>Residual/</a:t>
                      </a:r>
                      <a:r>
                        <a:rPr lang="pt-BR" sz="1400" dirty="0" err="1"/>
                        <a:t>aperiodic</a:t>
                      </a:r>
                      <a:r>
                        <a:rPr lang="pt-BR" sz="1400" dirty="0"/>
                        <a:t> </a:t>
                      </a:r>
                      <a:r>
                        <a:rPr lang="pt-BR" sz="1400" dirty="0" err="1"/>
                        <a:t>events</a:t>
                      </a:r>
                      <a:endParaRPr lang="pt-BR" sz="1400" dirty="0"/>
                    </a:p>
                  </a:txBody>
                  <a:tcPr>
                    <a:solidFill>
                      <a:srgbClr val="0F62FF"/>
                    </a:solidFill>
                  </a:tcPr>
                </a:tc>
                <a:tc>
                  <a:txBody>
                    <a:bodyPr/>
                    <a:lstStyle/>
                    <a:p>
                      <a:pPr algn="ctr"/>
                      <a:r>
                        <a:rPr lang="pt-BR" sz="1400" dirty="0"/>
                        <a:t>Network </a:t>
                      </a:r>
                      <a:r>
                        <a:rPr lang="pt-BR" sz="1400" dirty="0" err="1"/>
                        <a:t>traffic</a:t>
                      </a:r>
                      <a:r>
                        <a:rPr lang="pt-BR" sz="1400" dirty="0"/>
                        <a:t> </a:t>
                      </a:r>
                      <a:r>
                        <a:rPr lang="pt-BR" sz="1400" dirty="0" err="1"/>
                        <a:t>consumption</a:t>
                      </a:r>
                      <a:r>
                        <a:rPr lang="pt-BR" sz="1400" dirty="0"/>
                        <a:t> </a:t>
                      </a:r>
                      <a:r>
                        <a:rPr lang="pt-BR" sz="1400" dirty="0" err="1"/>
                        <a:t>characterization</a:t>
                      </a:r>
                      <a:endParaRPr lang="pt-BR" sz="1400" dirty="0"/>
                    </a:p>
                  </a:txBody>
                  <a:tcPr>
                    <a:solidFill>
                      <a:srgbClr val="0F62FF"/>
                    </a:solidFill>
                  </a:tcPr>
                </a:tc>
                <a:extLst>
                  <a:ext uri="{0D108BD9-81ED-4DB2-BD59-A6C34878D82A}">
                    <a16:rowId xmlns:a16="http://schemas.microsoft.com/office/drawing/2014/main" val="403447987"/>
                  </a:ext>
                </a:extLst>
              </a:tr>
              <a:tr h="370840">
                <a:tc>
                  <a:txBody>
                    <a:bodyPr/>
                    <a:lstStyle/>
                    <a:p>
                      <a:pPr algn="ctr"/>
                      <a:r>
                        <a:rPr lang="pt-BR" sz="1400" dirty="0"/>
                        <a:t>Wang et al., 2015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BR" sz="1800" b="1" i="0" kern="1200" dirty="0">
                        <a:solidFill>
                          <a:srgbClr val="0F62FF"/>
                        </a:solidFill>
                        <a:effectLst/>
                        <a:latin typeface="+mn-lt"/>
                        <a:ea typeface="+mn-ea"/>
                        <a:cs typeface="+mn-cs"/>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697459592"/>
                  </a:ext>
                </a:extLst>
              </a:tr>
              <a:tr h="370840">
                <a:tc>
                  <a:txBody>
                    <a:bodyPr/>
                    <a:lstStyle/>
                    <a:p>
                      <a:pPr algn="ctr"/>
                      <a:r>
                        <a:rPr lang="pt-BR" sz="1400" dirty="0"/>
                        <a:t>Wang et al., 2017a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495963213"/>
                  </a:ext>
                </a:extLst>
              </a:tr>
              <a:tr h="370840">
                <a:tc>
                  <a:txBody>
                    <a:bodyPr/>
                    <a:lstStyle/>
                    <a:p>
                      <a:pPr algn="ctr"/>
                      <a:r>
                        <a:rPr lang="pt-BR" sz="1400" dirty="0"/>
                        <a:t>Wang et al., 2017b</a:t>
                      </a:r>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extLst>
                  <a:ext uri="{0D108BD9-81ED-4DB2-BD59-A6C34878D82A}">
                    <a16:rowId xmlns:a16="http://schemas.microsoft.com/office/drawing/2014/main" val="1882428735"/>
                  </a:ext>
                </a:extLst>
              </a:tr>
              <a:tr h="370840">
                <a:tc>
                  <a:txBody>
                    <a:bodyPr/>
                    <a:lstStyle/>
                    <a:p>
                      <a:pPr algn="ctr"/>
                      <a:r>
                        <a:rPr lang="pt-BR" sz="1400" dirty="0"/>
                        <a:t>YANG et al., 2021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41310258"/>
                  </a:ext>
                </a:extLst>
              </a:tr>
              <a:tr h="370840">
                <a:tc>
                  <a:txBody>
                    <a:bodyPr/>
                    <a:lstStyle/>
                    <a:p>
                      <a:pPr algn="ctr"/>
                      <a:r>
                        <a:rPr lang="pt-BR" sz="1400" dirty="0" err="1"/>
                        <a:t>Gotzner</a:t>
                      </a:r>
                      <a:r>
                        <a:rPr lang="pt-BR" sz="1400" dirty="0"/>
                        <a:t>;</a:t>
                      </a:r>
                    </a:p>
                    <a:p>
                      <a:pPr algn="ctr"/>
                      <a:r>
                        <a:rPr lang="pt-BR" sz="1400" dirty="0" err="1"/>
                        <a:t>Rathgeber</a:t>
                      </a:r>
                      <a:r>
                        <a:rPr lang="pt-BR" sz="1400" dirty="0"/>
                        <a:t>, 1998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2726508334"/>
                  </a:ext>
                </a:extLst>
              </a:tr>
              <a:tr h="370840">
                <a:tc>
                  <a:txBody>
                    <a:bodyPr/>
                    <a:lstStyle/>
                    <a:p>
                      <a:pPr algn="ctr"/>
                      <a:r>
                        <a:rPr lang="pt-BR" sz="1400" dirty="0"/>
                        <a:t>BOUTABA et al., 2018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2933493343"/>
                  </a:ext>
                </a:extLst>
              </a:tr>
            </a:tbl>
          </a:graphicData>
        </a:graphic>
      </p:graphicFrame>
      <p:pic>
        <p:nvPicPr>
          <p:cNvPr id="3" name="Picture 6" descr="Resultado de imagem para ufu">
            <a:extLst>
              <a:ext uri="{FF2B5EF4-FFF2-40B4-BE49-F238E27FC236}">
                <a16:creationId xmlns:a16="http://schemas.microsoft.com/office/drawing/2014/main" id="{1BBA6FBA-A8BF-99E0-AE90-A4D2C124D57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C96D0327-9804-A6F6-7A05-D6F712FF52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43012937"/>
      </p:ext>
    </p:extLst>
  </p:cSld>
  <p:clrMapOvr>
    <a:masterClrMapping/>
  </p:clrMapOvr>
  <mc:AlternateContent xmlns:mc="http://schemas.openxmlformats.org/markup-compatibility/2006">
    <mc:Choice xmlns:p14="http://schemas.microsoft.com/office/powerpoint/2010/main" Requires="p14">
      <p:transition spd="slow" p14:dur="2000" advTm="57184"/>
    </mc:Choice>
    <mc:Fallback>
      <p:transition spd="slow" advTm="57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solidFill>
                  <a:srgbClr val="1A69FF"/>
                </a:solidFill>
                <a:latin typeface="IBM Plex Sans" panose="020B0503050203000203" pitchFamily="34" charset="0"/>
              </a:rPr>
              <a:t>Theoretical</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fundamentation</a:t>
            </a:r>
            <a:endParaRPr lang="pt-BR" sz="2000" dirty="0">
              <a:solidFill>
                <a:srgbClr val="1A69FF"/>
              </a:solidFill>
              <a:latin typeface="IBM Plex Sans" panose="020B0503050203000203" pitchFamily="34" charset="0"/>
            </a:endParaRPr>
          </a:p>
          <a:p>
            <a:pPr marL="971550" lvl="1" indent="-514350">
              <a:buFont typeface="+mj-lt"/>
              <a:buAutoNum type="arabicPeriod"/>
            </a:pPr>
            <a:r>
              <a:rPr lang="pt-BR" sz="2000" dirty="0" err="1">
                <a:solidFill>
                  <a:srgbClr val="1A69FF"/>
                </a:solidFill>
                <a:latin typeface="IBM Plex Sans" panose="020B0503050203000203" pitchFamily="34" charset="0"/>
              </a:rPr>
              <a:t>Introduction</a:t>
            </a:r>
            <a:endParaRPr lang="pt-BR" sz="2000" dirty="0">
              <a:solidFill>
                <a:srgbClr val="1A69FF"/>
              </a:solidFill>
              <a:latin typeface="IBM Plex Sans" panose="020B0503050203000203" pitchFamily="34" charset="0"/>
            </a:endParaRPr>
          </a:p>
          <a:p>
            <a:pPr marL="971550" lvl="1" indent="-514350">
              <a:buFont typeface="+mj-lt"/>
              <a:buAutoNum type="arabicPeriod"/>
            </a:pPr>
            <a:r>
              <a:rPr lang="pt-BR" sz="2000" dirty="0">
                <a:solidFill>
                  <a:srgbClr val="1A69FF"/>
                </a:solidFill>
                <a:latin typeface="IBM Plex Sans" panose="020B0503050203000203" pitchFamily="34" charset="0"/>
              </a:rPr>
              <a:t>Neural networks </a:t>
            </a:r>
            <a:r>
              <a:rPr lang="pt-BR" sz="2000" dirty="0" err="1">
                <a:solidFill>
                  <a:srgbClr val="1A69FF"/>
                </a:solidFill>
                <a:latin typeface="IBM Plex Sans" panose="020B0503050203000203" pitchFamily="34" charset="0"/>
              </a:rPr>
              <a:t>development</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and</a:t>
            </a:r>
            <a:r>
              <a:rPr lang="pt-BR" sz="2000" dirty="0">
                <a:solidFill>
                  <a:srgbClr val="1A69FF"/>
                </a:solidFill>
                <a:latin typeface="IBM Plex Sans" panose="020B0503050203000203" pitchFamily="34" charset="0"/>
              </a:rPr>
              <a:t> training</a:t>
            </a:r>
          </a:p>
          <a:p>
            <a:pPr marL="971550" lvl="1" indent="-514350">
              <a:buFont typeface="+mj-lt"/>
              <a:buAutoNum type="arabicPeriod"/>
            </a:pPr>
            <a:r>
              <a:rPr lang="pt-BR" sz="2000" dirty="0">
                <a:solidFill>
                  <a:srgbClr val="1A69FF"/>
                </a:solidFill>
                <a:latin typeface="IBM Plex Sans" panose="020B0503050203000203" pitchFamily="34" charset="0"/>
              </a:rPr>
              <a:t>LSTM</a:t>
            </a:r>
          </a:p>
          <a:p>
            <a:pPr marL="971550" lvl="1" indent="-514350">
              <a:buFont typeface="+mj-lt"/>
              <a:buAutoNum type="arabicPeriod"/>
            </a:pPr>
            <a:r>
              <a:rPr lang="pt-BR" sz="2000" dirty="0" err="1">
                <a:solidFill>
                  <a:srgbClr val="1A69FF"/>
                </a:solidFill>
                <a:latin typeface="IBM Plex Sans" panose="020B0503050203000203" pitchFamily="34" charset="0"/>
              </a:rPr>
              <a:t>Feature</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selection</a:t>
            </a:r>
            <a:endParaRPr lang="pt-BR" sz="2000" dirty="0">
              <a:solidFill>
                <a:srgbClr val="1A69FF"/>
              </a:solidFill>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Preliminaries</a:t>
            </a:r>
            <a:r>
              <a:rPr lang="pt-BR" sz="2000" dirty="0">
                <a:latin typeface="IBM Plex Sans" panose="020B0503050203000203" pitchFamily="34" charset="0"/>
              </a:rPr>
              <a:t> </a:t>
            </a:r>
            <a:r>
              <a:rPr lang="pt-BR" sz="2000" dirty="0" err="1">
                <a:latin typeface="IBM Plex Sans" panose="020B0503050203000203" pitchFamily="34" charset="0"/>
              </a:rPr>
              <a:t>on</a:t>
            </a:r>
            <a:r>
              <a:rPr lang="pt-BR" sz="2000" dirty="0">
                <a:latin typeface="IBM Plex Sans" panose="020B0503050203000203" pitchFamily="34" charset="0"/>
              </a:rPr>
              <a:t> data </a:t>
            </a:r>
            <a:r>
              <a:rPr lang="pt-BR" sz="2000" dirty="0" err="1">
                <a:latin typeface="IBM Plex Sans" panose="020B0503050203000203" pitchFamily="34" charset="0"/>
              </a:rPr>
              <a:t>collection</a:t>
            </a:r>
            <a:r>
              <a:rPr lang="pt-BR" sz="2000" dirty="0">
                <a:latin typeface="IBM Plex Sans" panose="020B0503050203000203" pitchFamily="34" charset="0"/>
              </a:rPr>
              <a:t> for MTP-NT</a:t>
            </a:r>
          </a:p>
          <a:p>
            <a:pPr marL="514350" indent="-514350">
              <a:buFont typeface="+mj-lt"/>
              <a:buAutoNum type="arabicPeriod"/>
            </a:pPr>
            <a:r>
              <a:rPr lang="pt-BR" sz="2000" dirty="0">
                <a:latin typeface="IBM Plex Sans" panose="020B0503050203000203" pitchFamily="34" charset="0"/>
              </a:rPr>
              <a:t>Framework </a:t>
            </a:r>
            <a:r>
              <a:rPr lang="pt-BR" sz="2000" dirty="0" err="1">
                <a:latin typeface="IBM Plex Sans" panose="020B0503050203000203" pitchFamily="34" charset="0"/>
              </a:rPr>
              <a:t>structure</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Experimental </a:t>
            </a:r>
            <a:r>
              <a:rPr lang="pt-BR" sz="2000" dirty="0" err="1">
                <a:latin typeface="IBM Plex Sans" panose="020B0503050203000203" pitchFamily="34" charset="0"/>
              </a:rPr>
              <a:t>results</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36</a:t>
            </a:fld>
            <a:endParaRPr lang="pt-BR"/>
          </a:p>
        </p:txBody>
      </p:sp>
      <p:pic>
        <p:nvPicPr>
          <p:cNvPr id="5" name="Picture 6" descr="Resultado de imagem para ufu">
            <a:extLst>
              <a:ext uri="{FF2B5EF4-FFF2-40B4-BE49-F238E27FC236}">
                <a16:creationId xmlns:a16="http://schemas.microsoft.com/office/drawing/2014/main" id="{2821BFB3-DBB9-1835-E4AF-3F2715D5D55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EC3A9404-BDD3-C15A-3F6B-05E685A0C06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63392829"/>
      </p:ext>
    </p:extLst>
  </p:cSld>
  <p:clrMapOvr>
    <a:masterClrMapping/>
  </p:clrMapOvr>
  <mc:AlternateContent xmlns:mc="http://schemas.openxmlformats.org/markup-compatibility/2006">
    <mc:Choice xmlns:p14="http://schemas.microsoft.com/office/powerpoint/2010/main" Requires="p14">
      <p:transition spd="slow" p14:dur="2000" advTm="5536"/>
    </mc:Choice>
    <mc:Fallback>
      <p:transition spd="slow" advTm="5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Neural networks development and training</a:t>
            </a:r>
          </a:p>
        </p:txBody>
      </p:sp>
      <p:sp>
        <p:nvSpPr>
          <p:cNvPr id="9" name="Title">
            <a:extLst>
              <a:ext uri="{FF2B5EF4-FFF2-40B4-BE49-F238E27FC236}">
                <a16:creationId xmlns:a16="http://schemas.microsoft.com/office/drawing/2014/main" id="{D6C95485-1D57-EF62-FBA5-AE0493DB6C88}"/>
              </a:ext>
            </a:extLst>
          </p:cNvPr>
          <p:cNvSpPr txBox="1">
            <a:spLocks/>
          </p:cNvSpPr>
          <p:nvPr/>
        </p:nvSpPr>
        <p:spPr>
          <a:xfrm>
            <a:off x="5203756" y="5765276"/>
            <a:ext cx="6011089"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descr="Diagrama&#10;&#10;Descrição gerada automaticamente">
            <a:extLst>
              <a:ext uri="{FF2B5EF4-FFF2-40B4-BE49-F238E27FC236}">
                <a16:creationId xmlns:a16="http://schemas.microsoft.com/office/drawing/2014/main" id="{5AFFBF03-018D-E401-B318-36C8290D4EDA}"/>
              </a:ext>
            </a:extLst>
          </p:cNvPr>
          <p:cNvPicPr>
            <a:picLocks noChangeAspect="1"/>
          </p:cNvPicPr>
          <p:nvPr/>
        </p:nvPicPr>
        <p:blipFill>
          <a:blip r:embed="rId6"/>
          <a:stretch>
            <a:fillRect/>
          </a:stretch>
        </p:blipFill>
        <p:spPr>
          <a:xfrm>
            <a:off x="5203756" y="2179983"/>
            <a:ext cx="5899288" cy="2603824"/>
          </a:xfrm>
          <a:prstGeom prst="rect">
            <a:avLst/>
          </a:prstGeom>
        </p:spPr>
      </p:pic>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C572C8A-9E83-D9B7-79AB-D260D22D772B}"/>
                  </a:ext>
                </a:extLst>
              </p:cNvPr>
              <p:cNvSpPr txBox="1">
                <a:spLocks/>
              </p:cNvSpPr>
              <p:nvPr/>
            </p:nvSpPr>
            <p:spPr>
              <a:xfrm>
                <a:off x="150151" y="2179983"/>
                <a:ext cx="4441727" cy="11198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𝑍</m:t>
                      </m:r>
                      <m:r>
                        <a:rPr lang="pt-BR" sz="1600" b="0" i="1" smtClean="0">
                          <a:latin typeface="Cambria Math" panose="02040503050406030204" pitchFamily="18" charset="0"/>
                        </a:rPr>
                        <m:t>=</m:t>
                      </m:r>
                      <m:r>
                        <a:rPr lang="pt-BR" sz="1600" b="0" i="1" smtClean="0">
                          <a:latin typeface="Cambria Math" panose="02040503050406030204" pitchFamily="18" charset="0"/>
                        </a:rPr>
                        <m:t>𝑋</m:t>
                      </m:r>
                      <m:r>
                        <a:rPr lang="pt-BR" sz="1600" b="0" i="1" smtClean="0">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𝑊</m:t>
                      </m:r>
                      <m:r>
                        <a:rPr lang="pt-BR" sz="1600" b="0" i="1" smtClean="0">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𝑏</m:t>
                      </m:r>
                    </m:oMath>
                  </m:oMathPara>
                </a14:m>
                <a:endParaRPr lang="pt-BR" sz="1600" b="0" dirty="0">
                  <a:latin typeface="IBM Plex Sans" panose="020B0503050203000203" pitchFamily="34" charset="0"/>
                  <a:ea typeface="Cambria Math" panose="02040503050406030204" pitchFamily="18" charset="0"/>
                </a:endParaRPr>
              </a:p>
              <a:p>
                <a:pPr algn="ctr"/>
                <a:endParaRPr lang="pt-BR" sz="1600" b="0" dirty="0">
                  <a:latin typeface="IBM Plex Sans" panose="020B0503050203000203" pitchFamily="34"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pt-BR" sz="1600" b="0" i="1" smtClean="0">
                              <a:latin typeface="Cambria Math" panose="02040503050406030204" pitchFamily="18" charset="0"/>
                            </a:rPr>
                            <m:t>𝑌</m:t>
                          </m:r>
                        </m:e>
                      </m:acc>
                      <m:r>
                        <a:rPr lang="pt-BR" sz="1600" b="0" i="1" smtClean="0">
                          <a:latin typeface="Cambria Math" panose="02040503050406030204" pitchFamily="18" charset="0"/>
                        </a:rPr>
                        <m:t>=</m:t>
                      </m:r>
                      <m:r>
                        <a:rPr lang="pt-BR" sz="1600" b="0" i="1" smtClean="0">
                          <a:latin typeface="Cambria Math" panose="02040503050406030204" pitchFamily="18" charset="0"/>
                        </a:rPr>
                        <m:t>𝜃</m:t>
                      </m:r>
                      <m:r>
                        <a:rPr lang="pt-BR" sz="1600" b="0" i="1" smtClean="0">
                          <a:latin typeface="Cambria Math" panose="02040503050406030204" pitchFamily="18" charset="0"/>
                        </a:rPr>
                        <m:t>(</m:t>
                      </m:r>
                      <m:r>
                        <a:rPr lang="pt-BR" sz="1600" b="0" i="1" smtClean="0">
                          <a:latin typeface="Cambria Math" panose="02040503050406030204" pitchFamily="18" charset="0"/>
                        </a:rPr>
                        <m:t>𝑍</m:t>
                      </m:r>
                      <m:r>
                        <a:rPr lang="pt-BR" sz="1600" b="0" i="1" smtClean="0">
                          <a:latin typeface="Cambria Math" panose="02040503050406030204" pitchFamily="18" charset="0"/>
                        </a:rPr>
                        <m:t>)</m:t>
                      </m:r>
                    </m:oMath>
                  </m:oMathPara>
                </a14:m>
                <a:endParaRPr lang="en-US" sz="1600" dirty="0">
                  <a:latin typeface="IBM Plex Sans" panose="020B0503050203000203" pitchFamily="34" charset="0"/>
                </a:endParaRPr>
              </a:p>
              <a:p>
                <a:pPr algn="ctr"/>
                <a:endParaRPr lang="en-US" sz="1600"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C572C8A-9E83-D9B7-79AB-D260D22D772B}"/>
                  </a:ext>
                </a:extLst>
              </p:cNvPr>
              <p:cNvSpPr txBox="1">
                <a:spLocks noRot="1" noChangeAspect="1" noMove="1" noResize="1" noEditPoints="1" noAdjustHandles="1" noChangeArrowheads="1" noChangeShapeType="1" noTextEdit="1"/>
              </p:cNvSpPr>
              <p:nvPr/>
            </p:nvSpPr>
            <p:spPr>
              <a:xfrm>
                <a:off x="150151" y="2179983"/>
                <a:ext cx="4441727" cy="1119808"/>
              </a:xfrm>
              <a:prstGeom prst="rect">
                <a:avLst/>
              </a:prstGeom>
              <a:blipFill>
                <a:blip r:embed="rId7"/>
                <a:stretch>
                  <a:fillRect/>
                </a:stretch>
              </a:blipFill>
            </p:spPr>
            <p:txBody>
              <a:bodyPr/>
              <a:lstStyle/>
              <a:p>
                <a:r>
                  <a:rPr lang="pt-BR">
                    <a:noFill/>
                  </a:rPr>
                  <a:t> </a:t>
                </a:r>
              </a:p>
            </p:txBody>
          </p:sp>
        </mc:Fallback>
      </mc:AlternateContent>
      <p:sp>
        <p:nvSpPr>
          <p:cNvPr id="11" name="Title">
            <a:extLst>
              <a:ext uri="{FF2B5EF4-FFF2-40B4-BE49-F238E27FC236}">
                <a16:creationId xmlns:a16="http://schemas.microsoft.com/office/drawing/2014/main" id="{23B04F1F-5EA5-50F7-F9C6-B5CEC0FC097B}"/>
              </a:ext>
            </a:extLst>
          </p:cNvPr>
          <p:cNvSpPr txBox="1">
            <a:spLocks/>
          </p:cNvSpPr>
          <p:nvPr/>
        </p:nvSpPr>
        <p:spPr>
          <a:xfrm>
            <a:off x="145473" y="3429000"/>
            <a:ext cx="4441727" cy="19381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Common activation functions:</a:t>
            </a:r>
          </a:p>
          <a:p>
            <a:pPr marL="285750" indent="-285750" algn="just">
              <a:buFont typeface="Arial" panose="020B0604020202020204" pitchFamily="34" charset="0"/>
              <a:buChar char="•"/>
            </a:pPr>
            <a:r>
              <a:rPr lang="en-US" sz="1600" dirty="0">
                <a:latin typeface="IBM Plex Sans" panose="020B0503050203000203" pitchFamily="34" charset="0"/>
              </a:rPr>
              <a:t>Sigmoid: output between 0 and 1;</a:t>
            </a:r>
          </a:p>
          <a:p>
            <a:pPr marL="285750" indent="-285750" algn="just">
              <a:buFont typeface="Arial" panose="020B0604020202020204" pitchFamily="34" charset="0"/>
              <a:buChar char="•"/>
            </a:pPr>
            <a:r>
              <a:rPr lang="en-US" sz="1600" dirty="0">
                <a:latin typeface="IBM Plex Sans" panose="020B0503050203000203" pitchFamily="34" charset="0"/>
              </a:rPr>
              <a:t>Hyperbolic tangent: output -1 and 1;</a:t>
            </a:r>
          </a:p>
          <a:p>
            <a:pPr marL="285750" indent="-285750" algn="just">
              <a:buFont typeface="Arial" panose="020B0604020202020204" pitchFamily="34" charset="0"/>
              <a:buChar char="•"/>
            </a:pPr>
            <a:r>
              <a:rPr lang="en-US" sz="1600" dirty="0">
                <a:latin typeface="IBM Plex Sans" panose="020B0503050203000203" pitchFamily="34" charset="0"/>
              </a:rPr>
              <a:t>Rectified Linear Unit (</a:t>
            </a:r>
            <a:r>
              <a:rPr lang="en-US" sz="1600" dirty="0" err="1">
                <a:latin typeface="IBM Plex Sans" panose="020B0503050203000203" pitchFamily="34" charset="0"/>
              </a:rPr>
              <a:t>ReLU</a:t>
            </a:r>
            <a:r>
              <a:rPr lang="en-US" sz="1600" dirty="0">
                <a:latin typeface="IBM Plex Sans" panose="020B0503050203000203" pitchFamily="34" charset="0"/>
              </a:rPr>
              <a:t>)</a:t>
            </a:r>
          </a:p>
        </p:txBody>
      </p:sp>
      <p:pic>
        <p:nvPicPr>
          <p:cNvPr id="8" name="Audio 7">
            <a:extLst>
              <a:ext uri="{FF2B5EF4-FFF2-40B4-BE49-F238E27FC236}">
                <a16:creationId xmlns:a16="http://schemas.microsoft.com/office/drawing/2014/main" id="{3E37B9F6-D572-04F4-D332-AF5C375FD08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45611696"/>
      </p:ext>
    </p:extLst>
  </p:cSld>
  <p:clrMapOvr>
    <a:masterClrMapping/>
  </p:clrMapOvr>
  <mc:AlternateContent xmlns:mc="http://schemas.openxmlformats.org/markup-compatibility/2006">
    <mc:Choice xmlns:p14="http://schemas.microsoft.com/office/powerpoint/2010/main" Requires="p14">
      <p:transition spd="slow" p14:dur="2000" advTm="45184"/>
    </mc:Choice>
    <mc:Fallback>
      <p:transition spd="slow" advTm="45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38</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LSTM</a:t>
            </a:r>
          </a:p>
        </p:txBody>
      </p:sp>
      <p:sp>
        <p:nvSpPr>
          <p:cNvPr id="9" name="Title">
            <a:extLst>
              <a:ext uri="{FF2B5EF4-FFF2-40B4-BE49-F238E27FC236}">
                <a16:creationId xmlns:a16="http://schemas.microsoft.com/office/drawing/2014/main" id="{D6C95485-1D57-EF62-FBA5-AE0493DB6C88}"/>
              </a:ext>
            </a:extLst>
          </p:cNvPr>
          <p:cNvSpPr txBox="1">
            <a:spLocks/>
          </p:cNvSpPr>
          <p:nvPr/>
        </p:nvSpPr>
        <p:spPr>
          <a:xfrm>
            <a:off x="0" y="5765276"/>
            <a:ext cx="12192000"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Tela de celular&#10;&#10;Descrição gerada automaticamente com confiança média">
            <a:extLst>
              <a:ext uri="{FF2B5EF4-FFF2-40B4-BE49-F238E27FC236}">
                <a16:creationId xmlns:a16="http://schemas.microsoft.com/office/drawing/2014/main" id="{2123C09A-6BD1-C6B3-3E6E-B21B12FCBDE0}"/>
              </a:ext>
            </a:extLst>
          </p:cNvPr>
          <p:cNvPicPr>
            <a:picLocks noChangeAspect="1"/>
          </p:cNvPicPr>
          <p:nvPr/>
        </p:nvPicPr>
        <p:blipFill>
          <a:blip r:embed="rId6"/>
          <a:stretch>
            <a:fillRect/>
          </a:stretch>
        </p:blipFill>
        <p:spPr>
          <a:xfrm>
            <a:off x="-1" y="1783756"/>
            <a:ext cx="12192000" cy="2929442"/>
          </a:xfrm>
          <a:prstGeom prst="rect">
            <a:avLst/>
          </a:prstGeom>
        </p:spPr>
      </p:pic>
      <p:pic>
        <p:nvPicPr>
          <p:cNvPr id="8" name="Audio 7">
            <a:extLst>
              <a:ext uri="{FF2B5EF4-FFF2-40B4-BE49-F238E27FC236}">
                <a16:creationId xmlns:a16="http://schemas.microsoft.com/office/drawing/2014/main" id="{F22BF200-C261-E736-61F4-95CA16059AC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54698362"/>
      </p:ext>
    </p:extLst>
  </p:cSld>
  <p:clrMapOvr>
    <a:masterClrMapping/>
  </p:clrMapOvr>
  <mc:AlternateContent xmlns:mc="http://schemas.openxmlformats.org/markup-compatibility/2006">
    <mc:Choice xmlns:p14="http://schemas.microsoft.com/office/powerpoint/2010/main" Requires="p14">
      <p:transition spd="slow" p14:dur="2000" advTm="37952"/>
    </mc:Choice>
    <mc:Fallback>
      <p:transition spd="slow" advTm="37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39</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Feature selection</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a:extLst>
              <a:ext uri="{FF2B5EF4-FFF2-40B4-BE49-F238E27FC236}">
                <a16:creationId xmlns:a16="http://schemas.microsoft.com/office/drawing/2014/main" id="{5C5B80DC-2CC9-96A9-B211-CA9CD04E1D40}"/>
              </a:ext>
            </a:extLst>
          </p:cNvPr>
          <p:cNvSpPr>
            <a:spLocks noGrp="1"/>
          </p:cNvSpPr>
          <p:nvPr>
            <p:ph type="title"/>
          </p:nvPr>
        </p:nvSpPr>
        <p:spPr>
          <a:xfrm>
            <a:off x="531345" y="1784768"/>
            <a:ext cx="10683501" cy="784233"/>
          </a:xfrm>
        </p:spPr>
        <p:txBody>
          <a:bodyPr anchor="t">
            <a:normAutofit/>
          </a:bodyPr>
          <a:lstStyle/>
          <a:p>
            <a:r>
              <a:rPr lang="en-US" sz="1600" b="1" dirty="0">
                <a:latin typeface="IBM Plex Sans" panose="020B0503050203000203" pitchFamily="34" charset="0"/>
              </a:rPr>
              <a:t>Mainly used to </a:t>
            </a:r>
            <a:r>
              <a:rPr lang="en-US" sz="1600" b="1" dirty="0">
                <a:solidFill>
                  <a:srgbClr val="1A69FF"/>
                </a:solidFill>
                <a:latin typeface="IBM Plex Sans" panose="020B0503050203000203" pitchFamily="34" charset="0"/>
              </a:rPr>
              <a:t>dimensionality reduction</a:t>
            </a:r>
            <a:br>
              <a:rPr lang="en-US" sz="1600" b="1" dirty="0">
                <a:solidFill>
                  <a:srgbClr val="1A69FF"/>
                </a:solidFill>
                <a:latin typeface="IBM Plex Sans" panose="020B0503050203000203" pitchFamily="34" charset="0"/>
              </a:rPr>
            </a:br>
            <a:br>
              <a:rPr lang="en-US" sz="1600" b="1" dirty="0">
                <a:solidFill>
                  <a:srgbClr val="1A69FF"/>
                </a:solidFill>
                <a:latin typeface="IBM Plex Sans" panose="020B0503050203000203" pitchFamily="34" charset="0"/>
              </a:rPr>
            </a:br>
            <a:r>
              <a:rPr lang="en-US" sz="1600" b="1" dirty="0">
                <a:latin typeface="IBM Plex Sans" panose="020B0503050203000203" pitchFamily="34" charset="0"/>
              </a:rPr>
              <a:t>Pearson correlation coefficient</a:t>
            </a:r>
            <a:endParaRPr lang="en-US" sz="1600" b="1" dirty="0">
              <a:solidFill>
                <a:srgbClr val="1A69FF"/>
              </a:solidFill>
              <a:latin typeface="IBM Plex Sans" panose="020B0503050203000203" pitchFamily="34" charset="0"/>
            </a:endParaRPr>
          </a:p>
        </p:txBody>
      </p:sp>
      <p:sp>
        <p:nvSpPr>
          <p:cNvPr id="6" name="Title">
            <a:extLst>
              <a:ext uri="{FF2B5EF4-FFF2-40B4-BE49-F238E27FC236}">
                <a16:creationId xmlns:a16="http://schemas.microsoft.com/office/drawing/2014/main" id="{8536246A-15BC-DF94-651A-AF9E8472B115}"/>
              </a:ext>
            </a:extLst>
          </p:cNvPr>
          <p:cNvSpPr txBox="1">
            <a:spLocks/>
          </p:cNvSpPr>
          <p:nvPr/>
        </p:nvSpPr>
        <p:spPr>
          <a:xfrm>
            <a:off x="531345" y="2569001"/>
            <a:ext cx="10683501" cy="54194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Between -1 and 1</a:t>
            </a:r>
          </a:p>
          <a:p>
            <a:pPr marL="285750" indent="-285750">
              <a:buFont typeface="Arial" panose="020B0604020202020204" pitchFamily="34" charset="0"/>
              <a:buChar char="•"/>
            </a:pPr>
            <a:r>
              <a:rPr lang="en-US" sz="1600" b="1" dirty="0">
                <a:latin typeface="IBM Plex Sans" panose="020B0503050203000203" pitchFamily="34" charset="0"/>
              </a:rPr>
              <a:t>Strength of the relationship between two variables</a:t>
            </a:r>
          </a:p>
        </p:txBody>
      </p:sp>
      <p:sp>
        <p:nvSpPr>
          <p:cNvPr id="8" name="Title">
            <a:extLst>
              <a:ext uri="{FF2B5EF4-FFF2-40B4-BE49-F238E27FC236}">
                <a16:creationId xmlns:a16="http://schemas.microsoft.com/office/drawing/2014/main" id="{DD049A9B-004C-1C49-CB2D-334FD9DA4DCC}"/>
              </a:ext>
            </a:extLst>
          </p:cNvPr>
          <p:cNvSpPr txBox="1">
            <a:spLocks/>
          </p:cNvSpPr>
          <p:nvPr/>
        </p:nvSpPr>
        <p:spPr>
          <a:xfrm>
            <a:off x="531344" y="3275449"/>
            <a:ext cx="10683501" cy="178338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f-value</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1A69FF"/>
                </a:solidFill>
                <a:latin typeface="IBM Plex Sans" panose="020B0503050203000203" pitchFamily="34" charset="0"/>
              </a:rPr>
              <a:t>Distance based algorithm</a:t>
            </a:r>
          </a:p>
          <a:p>
            <a:pPr marL="285750" indent="-285750">
              <a:buFont typeface="Arial" panose="020B0604020202020204" pitchFamily="34" charset="0"/>
              <a:buChar char="•"/>
            </a:pPr>
            <a:r>
              <a:rPr lang="en-US" sz="1600" b="1" dirty="0">
                <a:solidFill>
                  <a:srgbClr val="1A69FF"/>
                </a:solidFill>
                <a:latin typeface="IBM Plex Sans" panose="020B0503050203000203" pitchFamily="34" charset="0"/>
              </a:rPr>
              <a:t>All transport regions inside 20 Moore distance*</a:t>
            </a:r>
          </a:p>
        </p:txBody>
      </p:sp>
      <p:sp>
        <p:nvSpPr>
          <p:cNvPr id="10" name="Title">
            <a:extLst>
              <a:ext uri="{FF2B5EF4-FFF2-40B4-BE49-F238E27FC236}">
                <a16:creationId xmlns:a16="http://schemas.microsoft.com/office/drawing/2014/main" id="{99CB2802-70CE-88B7-7361-020EA26EE1EF}"/>
              </a:ext>
            </a:extLst>
          </p:cNvPr>
          <p:cNvSpPr txBox="1">
            <a:spLocks/>
          </p:cNvSpPr>
          <p:nvPr/>
        </p:nvSpPr>
        <p:spPr>
          <a:xfrm>
            <a:off x="531343" y="5400150"/>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*Later explained</a:t>
            </a:r>
            <a:endParaRPr lang="en-US" sz="1200" b="1" dirty="0">
              <a:solidFill>
                <a:srgbClr val="1A69FF"/>
              </a:solidFill>
              <a:latin typeface="IBM Plex Sans" panose="020B0503050203000203" pitchFamily="34" charset="0"/>
            </a:endParaRPr>
          </a:p>
        </p:txBody>
      </p:sp>
      <p:pic>
        <p:nvPicPr>
          <p:cNvPr id="11" name="Audio 10">
            <a:extLst>
              <a:ext uri="{FF2B5EF4-FFF2-40B4-BE49-F238E27FC236}">
                <a16:creationId xmlns:a16="http://schemas.microsoft.com/office/drawing/2014/main" id="{74314EFB-D2DF-9F94-A06C-61CAB3FFC2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34852706"/>
      </p:ext>
    </p:extLst>
  </p:cSld>
  <p:clrMapOvr>
    <a:masterClrMapping/>
  </p:clrMapOvr>
  <mc:AlternateContent xmlns:mc="http://schemas.openxmlformats.org/markup-compatibility/2006">
    <mc:Choice xmlns:p14="http://schemas.microsoft.com/office/powerpoint/2010/main" Requires="p14">
      <p:transition spd="slow" p14:dur="2000" advTm="75040"/>
    </mc:Choice>
    <mc:Fallback>
      <p:transition spd="slow" advTm="75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a:t>
            </a:fld>
            <a:endParaRPr lang="pt-BR">
              <a:latin typeface="IBM Plex Sans" panose="020B0503050203000203" pitchFamily="34" charset="0"/>
            </a:endParaRPr>
          </a:p>
        </p:txBody>
      </p:sp>
      <p:sp>
        <p:nvSpPr>
          <p:cNvPr id="10" name="Title">
            <a:extLst>
              <a:ext uri="{FF2B5EF4-FFF2-40B4-BE49-F238E27FC236}">
                <a16:creationId xmlns:a16="http://schemas.microsoft.com/office/drawing/2014/main" id="{24406B87-64CF-B67A-544C-E1706CF773D2}"/>
              </a:ext>
            </a:extLst>
          </p:cNvPr>
          <p:cNvSpPr txBox="1">
            <a:spLocks/>
          </p:cNvSpPr>
          <p:nvPr/>
        </p:nvSpPr>
        <p:spPr>
          <a:xfrm>
            <a:off x="739253" y="1401237"/>
            <a:ext cx="4133088" cy="2631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kern="0" dirty="0">
                <a:solidFill>
                  <a:schemeClr val="tx1"/>
                </a:solidFill>
              </a:rPr>
              <a:t>To</a:t>
            </a: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263177"/>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Allocate the maximum amount of users</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4" name="Title">
            <a:extLst>
              <a:ext uri="{FF2B5EF4-FFF2-40B4-BE49-F238E27FC236}">
                <a16:creationId xmlns:a16="http://schemas.microsoft.com/office/drawing/2014/main" id="{50DDFA4D-4E9F-7C03-2EB6-9F109AB7D976}"/>
              </a:ext>
            </a:extLst>
          </p:cNvPr>
          <p:cNvSpPr txBox="1">
            <a:spLocks/>
          </p:cNvSpPr>
          <p:nvPr/>
        </p:nvSpPr>
        <p:spPr>
          <a:xfrm>
            <a:off x="6984228" y="1401237"/>
            <a:ext cx="4133088" cy="2631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kern="0" dirty="0">
                <a:solidFill>
                  <a:schemeClr val="tx1"/>
                </a:solidFill>
              </a:rPr>
              <a:t>New 5G networks will count on</a:t>
            </a:r>
          </a:p>
        </p:txBody>
      </p:sp>
      <p:sp>
        <p:nvSpPr>
          <p:cNvPr id="15" name="Text Placeholder">
            <a:extLst>
              <a:ext uri="{FF2B5EF4-FFF2-40B4-BE49-F238E27FC236}">
                <a16:creationId xmlns:a16="http://schemas.microsoft.com/office/drawing/2014/main" id="{7E35D6A1-7422-B3CC-CFAB-0ABF8CEB7BE4}"/>
              </a:ext>
            </a:extLst>
          </p:cNvPr>
          <p:cNvSpPr txBox="1">
            <a:spLocks/>
          </p:cNvSpPr>
          <p:nvPr/>
        </p:nvSpPr>
        <p:spPr>
          <a:xfrm>
            <a:off x="6984228" y="1694456"/>
            <a:ext cx="4757421" cy="210698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rgbClr val="0F62FF"/>
                </a:solidFill>
              </a:rPr>
              <a:t>Core Network (CN)</a:t>
            </a:r>
            <a:r>
              <a:rPr lang="en-US" sz="1600" kern="0" dirty="0">
                <a:solidFill>
                  <a:schemeClr val="tx1"/>
                </a:solidFill>
              </a:rPr>
              <a:t> based on Virtual Network Functions (VNF) over a </a:t>
            </a:r>
            <a:r>
              <a:rPr lang="en-US" sz="1600" kern="0" dirty="0">
                <a:solidFill>
                  <a:srgbClr val="0F62FF"/>
                </a:solidFill>
              </a:rPr>
              <a:t>Network Function Virtualization (NFV)</a:t>
            </a:r>
            <a:r>
              <a:rPr lang="en-US" sz="1600" kern="0" baseline="30000" dirty="0">
                <a:solidFill>
                  <a:schemeClr val="tx1"/>
                </a:solidFill>
              </a:rPr>
              <a:t>2</a:t>
            </a:r>
            <a:r>
              <a:rPr lang="en-US" sz="1600" kern="0" dirty="0">
                <a:solidFill>
                  <a:schemeClr val="tx1"/>
                </a:solidFill>
              </a:rPr>
              <a:t> topology </a:t>
            </a:r>
          </a:p>
          <a:p>
            <a:pPr defTabSz="914400"/>
            <a:endParaRPr lang="en-US" sz="1600" kern="0" dirty="0">
              <a:solidFill>
                <a:schemeClr val="tx1"/>
              </a:solidFill>
            </a:endParaRPr>
          </a:p>
          <a:p>
            <a:pPr defTabSz="914400"/>
            <a:r>
              <a:rPr lang="en-US" sz="1600" kern="0" dirty="0">
                <a:solidFill>
                  <a:srgbClr val="0F62FF"/>
                </a:solidFill>
              </a:rPr>
              <a:t>Use Machine Learning (ML) and other predictive tools</a:t>
            </a:r>
          </a:p>
        </p:txBody>
      </p:sp>
      <p:sp>
        <p:nvSpPr>
          <p:cNvPr id="16" name="Text Placeholder">
            <a:extLst>
              <a:ext uri="{FF2B5EF4-FFF2-40B4-BE49-F238E27FC236}">
                <a16:creationId xmlns:a16="http://schemas.microsoft.com/office/drawing/2014/main" id="{7C8CD687-744C-E231-6C10-FD4199DA6307}"/>
              </a:ext>
            </a:extLst>
          </p:cNvPr>
          <p:cNvSpPr txBox="1">
            <a:spLocks/>
          </p:cNvSpPr>
          <p:nvPr/>
        </p:nvSpPr>
        <p:spPr>
          <a:xfrm>
            <a:off x="739252" y="1981212"/>
            <a:ext cx="4757421" cy="184520"/>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Optimize network operability</a:t>
            </a:r>
          </a:p>
        </p:txBody>
      </p:sp>
      <p:sp>
        <p:nvSpPr>
          <p:cNvPr id="17" name="Text Placeholder">
            <a:extLst>
              <a:ext uri="{FF2B5EF4-FFF2-40B4-BE49-F238E27FC236}">
                <a16:creationId xmlns:a16="http://schemas.microsoft.com/office/drawing/2014/main" id="{6E25DB23-83D2-02B9-6180-AD3269ED96DA}"/>
              </a:ext>
            </a:extLst>
          </p:cNvPr>
          <p:cNvSpPr txBox="1">
            <a:spLocks/>
          </p:cNvSpPr>
          <p:nvPr/>
        </p:nvSpPr>
        <p:spPr>
          <a:xfrm>
            <a:off x="739251" y="2274431"/>
            <a:ext cx="4757421" cy="263177"/>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Reach 5G QoS/</a:t>
            </a:r>
            <a:r>
              <a:rPr lang="en-US" sz="1600" kern="0" dirty="0" err="1">
                <a:solidFill>
                  <a:schemeClr val="tx1"/>
                </a:solidFill>
              </a:rPr>
              <a:t>QoE</a:t>
            </a:r>
            <a:r>
              <a:rPr lang="en-US" sz="1600" kern="0" dirty="0">
                <a:solidFill>
                  <a:schemeClr val="tx1"/>
                </a:solidFill>
              </a:rPr>
              <a:t> metrics</a:t>
            </a:r>
            <a:r>
              <a:rPr lang="en-US" sz="1600" kern="0" baseline="30000" dirty="0">
                <a:solidFill>
                  <a:schemeClr val="tx1"/>
                </a:solidFill>
              </a:rPr>
              <a:t>1</a:t>
            </a:r>
            <a:endParaRPr lang="en-US" sz="1600" kern="0" dirty="0">
              <a:solidFill>
                <a:schemeClr val="tx1"/>
              </a:solidFill>
            </a:endParaRPr>
          </a:p>
        </p:txBody>
      </p:sp>
      <p:sp>
        <p:nvSpPr>
          <p:cNvPr id="18" name="Title">
            <a:extLst>
              <a:ext uri="{FF2B5EF4-FFF2-40B4-BE49-F238E27FC236}">
                <a16:creationId xmlns:a16="http://schemas.microsoft.com/office/drawing/2014/main" id="{2DB5D33C-FE6C-B48A-CD2D-32A724B0ACA0}"/>
              </a:ext>
            </a:extLst>
          </p:cNvPr>
          <p:cNvSpPr txBox="1">
            <a:spLocks/>
          </p:cNvSpPr>
          <p:nvPr/>
        </p:nvSpPr>
        <p:spPr>
          <a:xfrm>
            <a:off x="1074685" y="2537608"/>
            <a:ext cx="4133088" cy="61001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1ms latency</a:t>
            </a:r>
          </a:p>
          <a:p>
            <a:pPr defTabSz="914400"/>
            <a:r>
              <a:rPr lang="en-US" sz="1200" b="1" kern="0" dirty="0">
                <a:solidFill>
                  <a:schemeClr val="tx1"/>
                </a:solidFill>
              </a:rPr>
              <a:t>low energy consumption</a:t>
            </a:r>
          </a:p>
          <a:p>
            <a:pPr defTabSz="914400"/>
            <a:r>
              <a:rPr lang="en-US" sz="1200" b="1" kern="0" dirty="0">
                <a:solidFill>
                  <a:schemeClr val="tx1"/>
                </a:solidFill>
              </a:rPr>
              <a:t>High coverage</a:t>
            </a:r>
          </a:p>
        </p:txBody>
      </p:sp>
      <p:sp>
        <p:nvSpPr>
          <p:cNvPr id="19" name="TextBox 18">
            <a:extLst>
              <a:ext uri="{FF2B5EF4-FFF2-40B4-BE49-F238E27FC236}">
                <a16:creationId xmlns:a16="http://schemas.microsoft.com/office/drawing/2014/main" id="{FF44DE63-77EA-941B-0C64-E2B91AC638DE}"/>
              </a:ext>
            </a:extLst>
          </p:cNvPr>
          <p:cNvSpPr txBox="1"/>
          <p:nvPr/>
        </p:nvSpPr>
        <p:spPr>
          <a:xfrm>
            <a:off x="6096000" y="4636548"/>
            <a:ext cx="5257800" cy="1107996"/>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AGIWAL, M.; ROY, A.; SAXENA, N. Next generation 5g wireless networks: A comprehensive survey. IEEE Communications Surveys Tutorials, v. 18, n. 3, p. 1617–1655, 2016.</a:t>
            </a:r>
          </a:p>
          <a:p>
            <a:r>
              <a:rPr lang="en-US" sz="1100" dirty="0">
                <a:solidFill>
                  <a:srgbClr val="898989"/>
                </a:solidFill>
                <a:latin typeface="IBM Plex Sans" panose="020B0503050203000203" pitchFamily="34" charset="0"/>
              </a:rPr>
              <a:t>[2] Sun, Y. et al. Application of machine learning in wireless networks: Key techniques and open issues. IEEE Communications Surveys Tutorials, v. 21, n. 4, p. 3072–3108, 2019. </a:t>
            </a:r>
            <a:endParaRPr lang="pt-BR" sz="1100" dirty="0">
              <a:solidFill>
                <a:srgbClr val="898989"/>
              </a:solidFill>
              <a:latin typeface="IBM Plex Sans" panose="020B0503050203000203" pitchFamily="34" charset="0"/>
            </a:endParaRPr>
          </a:p>
        </p:txBody>
      </p:sp>
      <p:sp>
        <p:nvSpPr>
          <p:cNvPr id="20" name="Title">
            <a:extLst>
              <a:ext uri="{FF2B5EF4-FFF2-40B4-BE49-F238E27FC236}">
                <a16:creationId xmlns:a16="http://schemas.microsoft.com/office/drawing/2014/main" id="{BCF4C3E0-9132-32DD-6C6E-45E764D6C940}"/>
              </a:ext>
            </a:extLst>
          </p:cNvPr>
          <p:cNvSpPr txBox="1">
            <a:spLocks/>
          </p:cNvSpPr>
          <p:nvPr/>
        </p:nvSpPr>
        <p:spPr>
          <a:xfrm>
            <a:off x="7399135" y="3333672"/>
            <a:ext cx="4133088" cy="61001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Intelligent caching in network edge</a:t>
            </a:r>
          </a:p>
          <a:p>
            <a:pPr defTabSz="914400"/>
            <a:r>
              <a:rPr lang="en-US" sz="1200" b="1" kern="0" dirty="0">
                <a:solidFill>
                  <a:srgbClr val="0F62FF"/>
                </a:solidFill>
              </a:rPr>
              <a:t>Cloud computing optimization</a:t>
            </a:r>
          </a:p>
        </p:txBody>
      </p:sp>
      <p:pic>
        <p:nvPicPr>
          <p:cNvPr id="3" name="Picture 6" descr="Resultado de imagem para ufu">
            <a:extLst>
              <a:ext uri="{FF2B5EF4-FFF2-40B4-BE49-F238E27FC236}">
                <a16:creationId xmlns:a16="http://schemas.microsoft.com/office/drawing/2014/main" id="{870F50E7-2A30-9B61-91FA-AEBCB2E164E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654FDC5B-1675-0C5F-425B-1A20251656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76336194"/>
      </p:ext>
    </p:extLst>
  </p:cSld>
  <p:clrMapOvr>
    <a:masterClrMapping/>
  </p:clrMapOvr>
  <mc:AlternateContent xmlns:mc="http://schemas.openxmlformats.org/markup-compatibility/2006">
    <mc:Choice xmlns:p14="http://schemas.microsoft.com/office/powerpoint/2010/main" Requires="p14">
      <p:transition spd="slow" p14:dur="2000" advTm="38400"/>
    </mc:Choice>
    <mc:Fallback>
      <p:transition spd="slow" advTm="38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Theoretical</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err="1">
                <a:solidFill>
                  <a:srgbClr val="0F62FF"/>
                </a:solidFill>
                <a:latin typeface="IBM Plex Sans" panose="020B0503050203000203" pitchFamily="34" charset="0"/>
              </a:rPr>
              <a:t>Preliminaries</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on</a:t>
            </a:r>
            <a:r>
              <a:rPr lang="pt-BR" sz="2000" dirty="0">
                <a:solidFill>
                  <a:srgbClr val="0F62FF"/>
                </a:solidFill>
                <a:latin typeface="IBM Plex Sans" panose="020B0503050203000203" pitchFamily="34" charset="0"/>
              </a:rPr>
              <a:t> data </a:t>
            </a:r>
            <a:r>
              <a:rPr lang="pt-BR" sz="2000" dirty="0" err="1">
                <a:solidFill>
                  <a:srgbClr val="0F62FF"/>
                </a:solidFill>
                <a:latin typeface="IBM Plex Sans" panose="020B0503050203000203" pitchFamily="34" charset="0"/>
              </a:rPr>
              <a:t>collection</a:t>
            </a:r>
            <a:r>
              <a:rPr lang="pt-BR" sz="2000" dirty="0">
                <a:solidFill>
                  <a:srgbClr val="0F62FF"/>
                </a:solidFill>
                <a:latin typeface="IBM Plex Sans" panose="020B0503050203000203" pitchFamily="34" charset="0"/>
              </a:rPr>
              <a:t> for MTP-NT</a:t>
            </a:r>
          </a:p>
          <a:p>
            <a:pPr marL="971550" lvl="1" indent="-514350">
              <a:buFont typeface="+mj-lt"/>
              <a:buAutoNum type="arabicPeriod"/>
            </a:pPr>
            <a:r>
              <a:rPr lang="pt-BR" sz="2000" dirty="0" err="1">
                <a:solidFill>
                  <a:srgbClr val="0F62FF"/>
                </a:solidFill>
                <a:latin typeface="IBM Plex Sans" panose="020B0503050203000203" pitchFamily="34" charset="0"/>
              </a:rPr>
              <a:t>Preliminaries</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a:solidFill>
                  <a:srgbClr val="0F62FF"/>
                </a:solidFill>
                <a:latin typeface="IBM Plex Sans" panose="020B0503050203000203" pitchFamily="34" charset="0"/>
              </a:rPr>
              <a:t>The </a:t>
            </a:r>
            <a:r>
              <a:rPr lang="pt-BR" sz="2000" dirty="0" err="1">
                <a:solidFill>
                  <a:srgbClr val="0F62FF"/>
                </a:solidFill>
                <a:latin typeface="IBM Plex Sans" panose="020B0503050203000203" pitchFamily="34" charset="0"/>
              </a:rPr>
              <a:t>predictive</a:t>
            </a:r>
            <a:r>
              <a:rPr lang="pt-BR" sz="2000" dirty="0">
                <a:solidFill>
                  <a:srgbClr val="0F62FF"/>
                </a:solidFill>
                <a:latin typeface="IBM Plex Sans" panose="020B0503050203000203" pitchFamily="34" charset="0"/>
              </a:rPr>
              <a:t> model in </a:t>
            </a:r>
            <a:r>
              <a:rPr lang="pt-BR" sz="2000" dirty="0" err="1">
                <a:solidFill>
                  <a:srgbClr val="0F62FF"/>
                </a:solidFill>
                <a:latin typeface="IBM Plex Sans" panose="020B0503050203000203" pitchFamily="34" charset="0"/>
              </a:rPr>
              <a:t>the</a:t>
            </a:r>
            <a:r>
              <a:rPr lang="pt-BR" sz="2000" dirty="0">
                <a:solidFill>
                  <a:srgbClr val="0F62FF"/>
                </a:solidFill>
                <a:latin typeface="IBM Plex Sans" panose="020B0503050203000203" pitchFamily="34" charset="0"/>
              </a:rPr>
              <a:t> 5G </a:t>
            </a:r>
            <a:r>
              <a:rPr lang="pt-BR" sz="2000" dirty="0" err="1">
                <a:solidFill>
                  <a:srgbClr val="0F62FF"/>
                </a:solidFill>
                <a:latin typeface="IBM Plex Sans" panose="020B0503050203000203" pitchFamily="34" charset="0"/>
              </a:rPr>
              <a:t>infrastructure</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a:solidFill>
                  <a:srgbClr val="0F62FF"/>
                </a:solidFill>
                <a:latin typeface="IBM Plex Sans" panose="020B0503050203000203" pitchFamily="34" charset="0"/>
              </a:rPr>
              <a:t>Data </a:t>
            </a:r>
            <a:r>
              <a:rPr lang="pt-BR" sz="2000" dirty="0" err="1">
                <a:solidFill>
                  <a:srgbClr val="0F62FF"/>
                </a:solidFill>
                <a:latin typeface="IBM Plex Sans" panose="020B0503050203000203" pitchFamily="34" charset="0"/>
              </a:rPr>
              <a:t>Flow</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err="1">
                <a:solidFill>
                  <a:srgbClr val="0F62FF"/>
                </a:solidFill>
                <a:latin typeface="IBM Plex Sans" panose="020B0503050203000203" pitchFamily="34" charset="0"/>
              </a:rPr>
              <a:t>Dataset</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used</a:t>
            </a:r>
            <a:r>
              <a:rPr lang="pt-BR" sz="2000" dirty="0">
                <a:solidFill>
                  <a:srgbClr val="0F62FF"/>
                </a:solidFill>
                <a:latin typeface="IBM Plex Sans" panose="020B0503050203000203" pitchFamily="34" charset="0"/>
              </a:rPr>
              <a:t> in </a:t>
            </a:r>
            <a:r>
              <a:rPr lang="pt-BR" sz="2000" dirty="0" err="1">
                <a:solidFill>
                  <a:srgbClr val="0F62FF"/>
                </a:solidFill>
                <a:latin typeface="IBM Plex Sans" panose="020B0503050203000203" pitchFamily="34" charset="0"/>
              </a:rPr>
              <a:t>this</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work</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err="1">
                <a:solidFill>
                  <a:srgbClr val="0F62FF"/>
                </a:solidFill>
                <a:latin typeface="IBM Plex Sans" panose="020B0503050203000203" pitchFamily="34" charset="0"/>
              </a:rPr>
              <a:t>Mathematical</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formalization</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of</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dataset</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preprocessing</a:t>
            </a:r>
            <a:endParaRPr lang="pt-BR" sz="2000" dirty="0">
              <a:solidFill>
                <a:srgbClr val="0F62FF"/>
              </a:solidFill>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Framework </a:t>
            </a:r>
            <a:r>
              <a:rPr lang="pt-BR" sz="2000" dirty="0" err="1">
                <a:latin typeface="IBM Plex Sans" panose="020B0503050203000203" pitchFamily="34" charset="0"/>
              </a:rPr>
              <a:t>structure</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Experimental </a:t>
            </a:r>
            <a:r>
              <a:rPr lang="pt-BR" sz="2000" dirty="0" err="1">
                <a:latin typeface="IBM Plex Sans" panose="020B0503050203000203" pitchFamily="34" charset="0"/>
              </a:rPr>
              <a:t>results</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40</a:t>
            </a:fld>
            <a:endParaRPr lang="pt-BR"/>
          </a:p>
        </p:txBody>
      </p:sp>
      <p:pic>
        <p:nvPicPr>
          <p:cNvPr id="5" name="Picture 6" descr="Resultado de imagem para ufu">
            <a:extLst>
              <a:ext uri="{FF2B5EF4-FFF2-40B4-BE49-F238E27FC236}">
                <a16:creationId xmlns:a16="http://schemas.microsoft.com/office/drawing/2014/main" id="{2821BFB3-DBB9-1835-E4AF-3F2715D5D55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56E3C801-64B0-751A-D2D2-00A4CC18A2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11335336"/>
      </p:ext>
    </p:extLst>
  </p:cSld>
  <p:clrMapOvr>
    <a:masterClrMapping/>
  </p:clrMapOvr>
  <mc:AlternateContent xmlns:mc="http://schemas.openxmlformats.org/markup-compatibility/2006">
    <mc:Choice xmlns:p14="http://schemas.microsoft.com/office/powerpoint/2010/main" Requires="p14">
      <p:transition spd="slow" p14:dur="2000" advTm="5856"/>
    </mc:Choice>
    <mc:Fallback>
      <p:transition spd="slow" advTm="5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41</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7" name="Picture 6" descr="A diagram of a computer network&#10;&#10;Description automatically generated">
            <a:extLst>
              <a:ext uri="{FF2B5EF4-FFF2-40B4-BE49-F238E27FC236}">
                <a16:creationId xmlns:a16="http://schemas.microsoft.com/office/drawing/2014/main" id="{7FC00FEF-B681-B804-286E-6110AD809622}"/>
              </a:ext>
            </a:extLst>
          </p:cNvPr>
          <p:cNvPicPr>
            <a:picLocks noChangeAspect="1"/>
          </p:cNvPicPr>
          <p:nvPr/>
        </p:nvPicPr>
        <p:blipFill>
          <a:blip r:embed="rId3"/>
          <a:stretch>
            <a:fillRect/>
          </a:stretch>
        </p:blipFill>
        <p:spPr>
          <a:xfrm>
            <a:off x="2832652" y="1784768"/>
            <a:ext cx="6526696" cy="3929266"/>
          </a:xfrm>
          <a:prstGeom prst="rect">
            <a:avLst/>
          </a:prstGeom>
        </p:spPr>
      </p:pic>
      <p:sp>
        <p:nvSpPr>
          <p:cNvPr id="9" name="Title">
            <a:extLst>
              <a:ext uri="{FF2B5EF4-FFF2-40B4-BE49-F238E27FC236}">
                <a16:creationId xmlns:a16="http://schemas.microsoft.com/office/drawing/2014/main" id="{D6C95485-1D57-EF62-FBA5-AE0493DB6C88}"/>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864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2" name="AutoShape 4" descr="Open Source Hardware Vector Logo - Download Free SVG Icon | Worldvectorlogo">
            <a:extLst>
              <a:ext uri="{FF2B5EF4-FFF2-40B4-BE49-F238E27FC236}">
                <a16:creationId xmlns:a16="http://schemas.microsoft.com/office/drawing/2014/main" id="{59C10DDC-2CD3-A083-8A41-015517136C10}"/>
              </a:ext>
            </a:extLst>
          </p:cNvPr>
          <p:cNvSpPr>
            <a:spLocks noChangeAspect="1" noChangeArrowheads="1"/>
          </p:cNvSpPr>
          <p:nvPr/>
        </p:nvSpPr>
        <p:spPr bwMode="auto">
          <a:xfrm>
            <a:off x="5943600" y="1371600"/>
            <a:ext cx="2209800" cy="2209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32" name="Picture 8" descr="Server icon vector logo template 10754503 Vector Art at Vecteezy">
            <a:extLst>
              <a:ext uri="{FF2B5EF4-FFF2-40B4-BE49-F238E27FC236}">
                <a16:creationId xmlns:a16="http://schemas.microsoft.com/office/drawing/2014/main" id="{A4A3ED6C-A9D0-31AB-C25A-9A0EF39D08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924" t="13986" r="15491" b="15409"/>
          <a:stretch/>
        </p:blipFill>
        <p:spPr bwMode="auto">
          <a:xfrm>
            <a:off x="2468037" y="2261207"/>
            <a:ext cx="1699591" cy="15902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de Logo Graphic by Friendesigns · Creative Fabrica">
            <a:extLst>
              <a:ext uri="{FF2B5EF4-FFF2-40B4-BE49-F238E27FC236}">
                <a16:creationId xmlns:a16="http://schemas.microsoft.com/office/drawing/2014/main" id="{31310A10-0974-8544-EB61-2E915B9F17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159" r="25137"/>
          <a:stretch/>
        </p:blipFill>
        <p:spPr bwMode="auto">
          <a:xfrm>
            <a:off x="8382019" y="1687062"/>
            <a:ext cx="2209800" cy="273855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a:extLst>
              <a:ext uri="{FF2B5EF4-FFF2-40B4-BE49-F238E27FC236}">
                <a16:creationId xmlns:a16="http://schemas.microsoft.com/office/drawing/2014/main" id="{7C225443-A9A3-C0AE-520C-3A0EB7F0CAB0}"/>
              </a:ext>
            </a:extLst>
          </p:cNvPr>
          <p:cNvSpPr>
            <a:spLocks noGrp="1"/>
          </p:cNvSpPr>
          <p:nvPr>
            <p:ph type="title"/>
          </p:nvPr>
        </p:nvSpPr>
        <p:spPr>
          <a:xfrm>
            <a:off x="3098324" y="4067641"/>
            <a:ext cx="5690551" cy="2387708"/>
          </a:xfrm>
        </p:spPr>
        <p:txBody>
          <a:bodyPr anchor="t">
            <a:normAutofit/>
          </a:bodyPr>
          <a:lstStyle/>
          <a:p>
            <a:pPr algn="ctr"/>
            <a:r>
              <a:rPr lang="en-US" sz="1600" b="1" dirty="0">
                <a:latin typeface="IBM Plex Sans" panose="020B0503050203000203" pitchFamily="34" charset="0"/>
              </a:rPr>
              <a:t>Hardware middleboxes become </a:t>
            </a:r>
            <a:r>
              <a:rPr lang="en-US" sz="1600" b="1" dirty="0">
                <a:solidFill>
                  <a:srgbClr val="0F62FF"/>
                </a:solidFill>
                <a:latin typeface="IBM Plex Sans" panose="020B0503050203000203" pitchFamily="34" charset="0"/>
              </a:rPr>
              <a:t>software functions</a:t>
            </a:r>
            <a:br>
              <a:rPr lang="en-US" sz="1600" b="1" dirty="0">
                <a:solidFill>
                  <a:srgbClr val="0F62FF"/>
                </a:solidFill>
                <a:latin typeface="IBM Plex Sans" panose="020B0503050203000203" pitchFamily="34" charset="0"/>
              </a:rPr>
            </a:br>
            <a:br>
              <a:rPr lang="en-US" sz="1600" b="1" dirty="0">
                <a:solidFill>
                  <a:srgbClr val="0F62FF"/>
                </a:solidFill>
                <a:latin typeface="IBM Plex Sans" panose="020B0503050203000203" pitchFamily="34" charset="0"/>
              </a:rPr>
            </a:br>
            <a:r>
              <a:rPr lang="en-US" sz="1600" b="1" dirty="0">
                <a:latin typeface="IBM Plex Sans" panose="020B0503050203000203" pitchFamily="34" charset="0"/>
              </a:rPr>
              <a:t>Rely on dedicated hardware and/or </a:t>
            </a:r>
            <a:r>
              <a:rPr lang="en-US" sz="1600" b="1" dirty="0">
                <a:solidFill>
                  <a:srgbClr val="0F62FF"/>
                </a:solidFill>
                <a:latin typeface="IBM Plex Sans" panose="020B0503050203000203" pitchFamily="34" charset="0"/>
              </a:rPr>
              <a:t>cloud</a:t>
            </a:r>
          </a:p>
        </p:txBody>
      </p:sp>
      <p:cxnSp>
        <p:nvCxnSpPr>
          <p:cNvPr id="11" name="Straight Arrow Connector 10">
            <a:extLst>
              <a:ext uri="{FF2B5EF4-FFF2-40B4-BE49-F238E27FC236}">
                <a16:creationId xmlns:a16="http://schemas.microsoft.com/office/drawing/2014/main" id="{69800359-0CF5-CC0B-F4BD-6A6957098C6B}"/>
              </a:ext>
            </a:extLst>
          </p:cNvPr>
          <p:cNvCxnSpPr>
            <a:stCxn id="1032" idx="3"/>
            <a:endCxn id="1034" idx="1"/>
          </p:cNvCxnSpPr>
          <p:nvPr/>
        </p:nvCxnSpPr>
        <p:spPr>
          <a:xfrm>
            <a:off x="4167628" y="3056338"/>
            <a:ext cx="42143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a:extLst>
              <a:ext uri="{FF2B5EF4-FFF2-40B4-BE49-F238E27FC236}">
                <a16:creationId xmlns:a16="http://schemas.microsoft.com/office/drawing/2014/main" id="{97E55E9E-1E0A-3BA2-0DA1-99A35DE0872D}"/>
              </a:ext>
            </a:extLst>
          </p:cNvPr>
          <p:cNvSpPr txBox="1">
            <a:spLocks/>
          </p:cNvSpPr>
          <p:nvPr/>
        </p:nvSpPr>
        <p:spPr>
          <a:xfrm>
            <a:off x="4325114" y="2684376"/>
            <a:ext cx="3899417" cy="349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Network Function Virtualization (NFV)</a:t>
            </a:r>
          </a:p>
        </p:txBody>
      </p:sp>
      <p:pic>
        <p:nvPicPr>
          <p:cNvPr id="6" name="Picture 6" descr="Resultado de imagem para ufu">
            <a:extLst>
              <a:ext uri="{FF2B5EF4-FFF2-40B4-BE49-F238E27FC236}">
                <a16:creationId xmlns:a16="http://schemas.microsoft.com/office/drawing/2014/main" id="{01380D67-B9FE-2C9C-BF4C-337CE2237F3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extLst>
              <a:ext uri="{FF2B5EF4-FFF2-40B4-BE49-F238E27FC236}">
                <a16:creationId xmlns:a16="http://schemas.microsoft.com/office/drawing/2014/main" id="{B93C48C9-73B7-5811-8E1F-B49F9C09AEA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60648308"/>
      </p:ext>
    </p:extLst>
  </p:cSld>
  <p:clrMapOvr>
    <a:masterClrMapping/>
  </p:clrMapOvr>
  <mc:AlternateContent xmlns:mc="http://schemas.openxmlformats.org/markup-compatibility/2006">
    <mc:Choice xmlns:p14="http://schemas.microsoft.com/office/powerpoint/2010/main" Requires="p14">
      <p:transition spd="slow" p14:dur="2000" advTm="38016"/>
    </mc:Choice>
    <mc:Fallback>
      <p:transition spd="slow" advTm="38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43</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3" name="Picture 2" descr="A diagram of a network&#10;&#10;Description automatically generated">
            <a:extLst>
              <a:ext uri="{FF2B5EF4-FFF2-40B4-BE49-F238E27FC236}">
                <a16:creationId xmlns:a16="http://schemas.microsoft.com/office/drawing/2014/main" id="{BC19144E-2A5A-5731-9960-016E72ACBEB0}"/>
              </a:ext>
            </a:extLst>
          </p:cNvPr>
          <p:cNvPicPr>
            <a:picLocks noChangeAspect="1"/>
          </p:cNvPicPr>
          <p:nvPr/>
        </p:nvPicPr>
        <p:blipFill>
          <a:blip r:embed="rId5"/>
          <a:stretch>
            <a:fillRect/>
          </a:stretch>
        </p:blipFill>
        <p:spPr>
          <a:xfrm>
            <a:off x="3590879" y="1689735"/>
            <a:ext cx="4874403" cy="4378296"/>
          </a:xfrm>
          <a:prstGeom prst="rect">
            <a:avLst/>
          </a:prstGeom>
        </p:spPr>
      </p:pic>
      <p:sp>
        <p:nvSpPr>
          <p:cNvPr id="6" name="Title">
            <a:extLst>
              <a:ext uri="{FF2B5EF4-FFF2-40B4-BE49-F238E27FC236}">
                <a16:creationId xmlns:a16="http://schemas.microsoft.com/office/drawing/2014/main" id="{23DCB8CB-97A8-6B19-2264-53D911AB8E32}"/>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Resultado de imagem para ufu">
            <a:extLst>
              <a:ext uri="{FF2B5EF4-FFF2-40B4-BE49-F238E27FC236}">
                <a16:creationId xmlns:a16="http://schemas.microsoft.com/office/drawing/2014/main" id="{637CC168-A6FB-A84C-C2BD-B42196158B8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24927E23-97F5-B7E1-2C5A-AE0DBDAEA78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65338843"/>
      </p:ext>
    </p:extLst>
  </p:cSld>
  <p:clrMapOvr>
    <a:masterClrMapping/>
  </p:clrMapOvr>
  <mc:AlternateContent xmlns:mc="http://schemas.openxmlformats.org/markup-compatibility/2006">
    <mc:Choice xmlns:p14="http://schemas.microsoft.com/office/powerpoint/2010/main" Requires="p14">
      <p:transition spd="slow" p14:dur="2000" advTm="81536"/>
    </mc:Choice>
    <mc:Fallback>
      <p:transition spd="slow" advTm="81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44</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Main advantages according to European Telecommunications Standards (ETSI)</a:t>
            </a:r>
            <a:r>
              <a:rPr lang="en-US" sz="1600" b="1" baseline="30000" dirty="0">
                <a:latin typeface="IBM Plex Sans" panose="020B0503050203000203" pitchFamily="34" charset="0"/>
              </a:rPr>
              <a:t>1</a:t>
            </a:r>
            <a:br>
              <a:rPr lang="en-US" sz="1600" b="1" dirty="0">
                <a:latin typeface="IBM Plex Sans" panose="020B0503050203000203" pitchFamily="34" charset="0"/>
              </a:rPr>
            </a:b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3133541"/>
            <a:ext cx="5257800" cy="3139321"/>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ETSI, N. Network Function </a:t>
            </a:r>
            <a:r>
              <a:rPr lang="en-US" sz="900" b="0" i="0" dirty="0" err="1">
                <a:solidFill>
                  <a:srgbClr val="898989"/>
                </a:solidFill>
                <a:effectLst/>
                <a:latin typeface="IBM Plex Sans" panose="020B0503050203000203" pitchFamily="34" charset="0"/>
              </a:rPr>
              <a:t>Virtualisation</a:t>
            </a:r>
            <a:r>
              <a:rPr lang="en-US" sz="900" b="0" i="0" dirty="0">
                <a:solidFill>
                  <a:srgbClr val="898989"/>
                </a:solidFill>
                <a:effectLst/>
                <a:latin typeface="IBM Plex Sans" panose="020B0503050203000203" pitchFamily="34" charset="0"/>
              </a:rPr>
              <a:t> Use Cases.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European Telecommunications Standards Institute Sophia-Antipolis, France, 2013. </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RANKOTHGE, W. et al. Towards making network function virtualization a cloud computing service. In: IEEE. 2015 IFIP/IEEE International Symposium on Integrated Network Management (IM).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2015. p. 89–97.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[3] BASTA, A. et al. Applying </a:t>
            </a:r>
            <a:r>
              <a:rPr lang="en-US" sz="900" dirty="0" err="1">
                <a:solidFill>
                  <a:srgbClr val="898989"/>
                </a:solidFill>
                <a:latin typeface="IBM Plex Sans" panose="020B0503050203000203" pitchFamily="34" charset="0"/>
              </a:rPr>
              <a:t>nfv</a:t>
            </a:r>
            <a:r>
              <a:rPr lang="en-US" sz="900" dirty="0">
                <a:solidFill>
                  <a:srgbClr val="898989"/>
                </a:solidFill>
                <a:latin typeface="IBM Plex Sans" panose="020B0503050203000203" pitchFamily="34" charset="0"/>
              </a:rPr>
              <a:t> and </a:t>
            </a:r>
            <a:r>
              <a:rPr lang="en-US" sz="900" dirty="0" err="1">
                <a:solidFill>
                  <a:srgbClr val="898989"/>
                </a:solidFill>
                <a:latin typeface="IBM Plex Sans" panose="020B0503050203000203" pitchFamily="34" charset="0"/>
              </a:rPr>
              <a:t>sdn</a:t>
            </a:r>
            <a:r>
              <a:rPr lang="en-US" sz="900" dirty="0">
                <a:solidFill>
                  <a:srgbClr val="898989"/>
                </a:solidFill>
                <a:latin typeface="IBM Plex Sans" panose="020B0503050203000203" pitchFamily="34" charset="0"/>
              </a:rPr>
              <a:t> to </a:t>
            </a:r>
            <a:r>
              <a:rPr lang="en-US" sz="900" dirty="0" err="1">
                <a:solidFill>
                  <a:srgbClr val="898989"/>
                </a:solidFill>
                <a:latin typeface="IBM Plex Sans" panose="020B0503050203000203" pitchFamily="34" charset="0"/>
              </a:rPr>
              <a:t>lte</a:t>
            </a:r>
            <a:r>
              <a:rPr lang="en-US" sz="900" dirty="0">
                <a:solidFill>
                  <a:srgbClr val="898989"/>
                </a:solidFill>
                <a:latin typeface="IBM Plex Sans" panose="020B0503050203000203" pitchFamily="34" charset="0"/>
              </a:rPr>
              <a:t> mobile core gateways, the functions placement problem. In: Proceedings of the 4th workshop on All things cellular: operations, applications, &amp; challenges.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s.n</a:t>
            </a:r>
            <a:r>
              <a:rPr lang="en-US" sz="900" dirty="0">
                <a:solidFill>
                  <a:srgbClr val="898989"/>
                </a:solidFill>
                <a:latin typeface="IBM Plex Sans" panose="020B0503050203000203" pitchFamily="34" charset="0"/>
              </a:rPr>
              <a:t>.], 2014. p. 33–38.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[4] BRONSTEIN, Z.; SHRAGA, E. </a:t>
            </a:r>
            <a:r>
              <a:rPr lang="en-US" sz="900" dirty="0" err="1">
                <a:solidFill>
                  <a:srgbClr val="898989"/>
                </a:solidFill>
                <a:latin typeface="IBM Plex Sans" panose="020B0503050203000203" pitchFamily="34" charset="0"/>
              </a:rPr>
              <a:t>Nfv</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virtualisation</a:t>
            </a:r>
            <a:r>
              <a:rPr lang="en-US" sz="900" dirty="0">
                <a:solidFill>
                  <a:srgbClr val="898989"/>
                </a:solidFill>
                <a:latin typeface="IBM Plex Sans" panose="020B0503050203000203" pitchFamily="34" charset="0"/>
              </a:rPr>
              <a:t> of the home environment. In: IEEE. </a:t>
            </a:r>
          </a:p>
          <a:p>
            <a:r>
              <a:rPr lang="en-US" sz="900" dirty="0">
                <a:solidFill>
                  <a:srgbClr val="898989"/>
                </a:solidFill>
                <a:latin typeface="IBM Plex Sans" panose="020B0503050203000203" pitchFamily="34" charset="0"/>
              </a:rPr>
              <a:t>2014 IEEE 11th Consumer Communications and Networking Conference (CCNC).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899–904.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[5] MANGILI, M.; MARTIGNON, F.; CAPONE, A. Stochastic planning for content delivery: Unveiling the benefits of network functions virtualization. In: IEEE. 2014 IEEE 22nd International Conference on Network Protocols.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344–349.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[6] KIM, T.; LEE, B. Scalable </a:t>
            </a:r>
            <a:r>
              <a:rPr lang="en-US" sz="900" dirty="0" err="1">
                <a:solidFill>
                  <a:srgbClr val="898989"/>
                </a:solidFill>
                <a:latin typeface="IBM Plex Sans" panose="020B0503050203000203" pitchFamily="34" charset="0"/>
              </a:rPr>
              <a:t>cdn</a:t>
            </a:r>
            <a:r>
              <a:rPr lang="en-US" sz="900" dirty="0">
                <a:solidFill>
                  <a:srgbClr val="898989"/>
                </a:solidFill>
                <a:latin typeface="IBM Plex Sans" panose="020B0503050203000203" pitchFamily="34" charset="0"/>
              </a:rPr>
              <a:t> service </a:t>
            </a:r>
            <a:r>
              <a:rPr lang="en-US" sz="900" dirty="0" err="1">
                <a:solidFill>
                  <a:srgbClr val="898989"/>
                </a:solidFill>
                <a:latin typeface="IBM Plex Sans" panose="020B0503050203000203" pitchFamily="34" charset="0"/>
              </a:rPr>
              <a:t>poc</a:t>
            </a:r>
            <a:r>
              <a:rPr lang="en-US" sz="900" dirty="0">
                <a:solidFill>
                  <a:srgbClr val="898989"/>
                </a:solidFill>
                <a:latin typeface="IBM Plex Sans" panose="020B0503050203000203" pitchFamily="34" charset="0"/>
              </a:rPr>
              <a:t> over distributed cloud management platform. In: IEEE. 2014 International Conference on Information and Communication Technology Convergence (ICTC).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832–833. </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22571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NFV as a service</a:t>
            </a:r>
            <a:r>
              <a:rPr lang="en-US" sz="1600" b="1" baseline="30000" dirty="0">
                <a:latin typeface="IBM Plex Sans" panose="020B0503050203000203" pitchFamily="34" charset="0"/>
              </a:rPr>
              <a:t>2</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Core Network (CN) and Base Stations (BSs)</a:t>
            </a:r>
            <a:r>
              <a:rPr lang="en-US" sz="1600" b="1" baseline="30000" dirty="0">
                <a:latin typeface="IBM Plex Sans" panose="020B0503050203000203" pitchFamily="34" charset="0"/>
              </a:rPr>
              <a:t>3</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home environment</a:t>
            </a:r>
            <a:r>
              <a:rPr lang="en-US" sz="1600" b="1" baseline="30000" dirty="0">
                <a:latin typeface="IBM Plex Sans" panose="020B0503050203000203" pitchFamily="34" charset="0"/>
              </a:rPr>
              <a:t>4</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CDNs</a:t>
            </a:r>
            <a:r>
              <a:rPr lang="en-US" sz="1600" b="1" baseline="30000" dirty="0">
                <a:latin typeface="IBM Plex Sans" panose="020B0503050203000203" pitchFamily="34" charset="0"/>
              </a:rPr>
              <a:t>5,6</a:t>
            </a: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9" name="Picture 6" descr="Resultado de imagem para ufu">
            <a:extLst>
              <a:ext uri="{FF2B5EF4-FFF2-40B4-BE49-F238E27FC236}">
                <a16:creationId xmlns:a16="http://schemas.microsoft.com/office/drawing/2014/main" id="{6B8E7C35-5C3F-0113-DD7C-93A6A1C20D8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325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10" name="Rounded Rectangle 9">
            <a:extLst>
              <a:ext uri="{FF2B5EF4-FFF2-40B4-BE49-F238E27FC236}">
                <a16:creationId xmlns:a16="http://schemas.microsoft.com/office/drawing/2014/main" id="{EC5CB9B9-6D52-4359-7655-C0B16422E482}"/>
              </a:ext>
            </a:extLst>
          </p:cNvPr>
          <p:cNvSpPr/>
          <p:nvPr/>
        </p:nvSpPr>
        <p:spPr>
          <a:xfrm>
            <a:off x="9322904" y="1848678"/>
            <a:ext cx="2173356" cy="98397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err="1">
                <a:latin typeface="IBM Plex Sans" panose="020B0503050203000203" pitchFamily="34" charset="0"/>
              </a:rPr>
              <a:t>Orchestrator</a:t>
            </a:r>
            <a:endParaRPr lang="pt-BR" b="1" dirty="0">
              <a:latin typeface="IBM Plex Sans" panose="020B0503050203000203" pitchFamily="34" charset="0"/>
            </a:endParaRPr>
          </a:p>
        </p:txBody>
      </p:sp>
      <p:sp>
        <p:nvSpPr>
          <p:cNvPr id="12" name="Rounded Rectangle 11">
            <a:extLst>
              <a:ext uri="{FF2B5EF4-FFF2-40B4-BE49-F238E27FC236}">
                <a16:creationId xmlns:a16="http://schemas.microsoft.com/office/drawing/2014/main" id="{0E310695-AA31-615A-8570-8DD8A6B5A6A4}"/>
              </a:ext>
            </a:extLst>
          </p:cNvPr>
          <p:cNvSpPr/>
          <p:nvPr/>
        </p:nvSpPr>
        <p:spPr>
          <a:xfrm>
            <a:off x="5128594" y="2201518"/>
            <a:ext cx="2173356" cy="63113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NTMA</a:t>
            </a:r>
          </a:p>
        </p:txBody>
      </p:sp>
      <p:sp>
        <p:nvSpPr>
          <p:cNvPr id="13" name="Title">
            <a:extLst>
              <a:ext uri="{FF2B5EF4-FFF2-40B4-BE49-F238E27FC236}">
                <a16:creationId xmlns:a16="http://schemas.microsoft.com/office/drawing/2014/main" id="{31114510-B7BB-EC89-95A7-C3BE0833F23A}"/>
              </a:ext>
            </a:extLst>
          </p:cNvPr>
          <p:cNvSpPr>
            <a:spLocks noGrp="1"/>
          </p:cNvSpPr>
          <p:nvPr>
            <p:ph type="title"/>
          </p:nvPr>
        </p:nvSpPr>
        <p:spPr>
          <a:xfrm>
            <a:off x="5128594" y="3168099"/>
            <a:ext cx="3985590" cy="1453598"/>
          </a:xfrm>
        </p:spPr>
        <p:txBody>
          <a:bodyPr anchor="t">
            <a:normAutofit/>
          </a:bodyPr>
          <a:lstStyle/>
          <a:p>
            <a:r>
              <a:rPr lang="en-US" sz="1600" b="1" dirty="0">
                <a:latin typeface="IBM Plex Sans" panose="020B0503050203000203" pitchFamily="34" charset="0"/>
              </a:rPr>
              <a:t>Network Traffic Monitoring and Analysis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Also a NFV</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Problems</a:t>
            </a:r>
          </a:p>
        </p:txBody>
      </p:sp>
      <p:sp>
        <p:nvSpPr>
          <p:cNvPr id="14" name="Title">
            <a:extLst>
              <a:ext uri="{FF2B5EF4-FFF2-40B4-BE49-F238E27FC236}">
                <a16:creationId xmlns:a16="http://schemas.microsoft.com/office/drawing/2014/main" id="{3D51ED54-4F4D-7428-A93E-8242B49296BB}"/>
              </a:ext>
            </a:extLst>
          </p:cNvPr>
          <p:cNvSpPr txBox="1">
            <a:spLocks/>
          </p:cNvSpPr>
          <p:nvPr/>
        </p:nvSpPr>
        <p:spPr>
          <a:xfrm>
            <a:off x="5400264" y="4642405"/>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Volume</a:t>
            </a:r>
          </a:p>
          <a:p>
            <a:endParaRPr lang="en-US" sz="1200" b="1" dirty="0">
              <a:latin typeface="IBM Plex Sans" panose="020B0503050203000203" pitchFamily="34" charset="0"/>
            </a:endParaRPr>
          </a:p>
          <a:p>
            <a:r>
              <a:rPr lang="en-US" sz="1200" b="1" dirty="0">
                <a:latin typeface="IBM Plex Sans" panose="020B0503050203000203" pitchFamily="34" charset="0"/>
              </a:rPr>
              <a:t>Velocity</a:t>
            </a:r>
          </a:p>
        </p:txBody>
      </p:sp>
      <p:cxnSp>
        <p:nvCxnSpPr>
          <p:cNvPr id="15" name="Straight Arrow Connector 14">
            <a:extLst>
              <a:ext uri="{FF2B5EF4-FFF2-40B4-BE49-F238E27FC236}">
                <a16:creationId xmlns:a16="http://schemas.microsoft.com/office/drawing/2014/main" id="{A8EAE0E1-65D8-9AF3-DB02-8A6DE848A463}"/>
              </a:ext>
            </a:extLst>
          </p:cNvPr>
          <p:cNvCxnSpPr>
            <a:cxnSpLocks/>
            <a:stCxn id="12" idx="3"/>
          </p:cNvCxnSpPr>
          <p:nvPr/>
        </p:nvCxnSpPr>
        <p:spPr>
          <a:xfrm flipV="1">
            <a:off x="7301950" y="2517084"/>
            <a:ext cx="202095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88D28F5-1E32-0826-E5D2-EAECC722A87E}"/>
              </a:ext>
            </a:extLst>
          </p:cNvPr>
          <p:cNvSpPr/>
          <p:nvPr/>
        </p:nvSpPr>
        <p:spPr>
          <a:xfrm>
            <a:off x="410821" y="1848678"/>
            <a:ext cx="2173356" cy="98397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Network </a:t>
            </a:r>
            <a:r>
              <a:rPr lang="pt-BR" b="1" dirty="0" err="1">
                <a:latin typeface="IBM Plex Sans" panose="020B0503050203000203" pitchFamily="34" charset="0"/>
              </a:rPr>
              <a:t>usage</a:t>
            </a:r>
            <a:endParaRPr lang="pt-BR" b="1" dirty="0">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9AB26A38-13EB-7349-6D62-EFB70EDBE683}"/>
              </a:ext>
            </a:extLst>
          </p:cNvPr>
          <p:cNvCxnSpPr>
            <a:cxnSpLocks/>
            <a:endCxn id="12" idx="1"/>
          </p:cNvCxnSpPr>
          <p:nvPr/>
        </p:nvCxnSpPr>
        <p:spPr>
          <a:xfrm>
            <a:off x="2584177" y="2517085"/>
            <a:ext cx="2544417"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9262278-1A5B-5D34-7E9C-D8FB18020CAA}"/>
              </a:ext>
            </a:extLst>
          </p:cNvPr>
          <p:cNvCxnSpPr>
            <a:cxnSpLocks/>
          </p:cNvCxnSpPr>
          <p:nvPr/>
        </p:nvCxnSpPr>
        <p:spPr>
          <a:xfrm>
            <a:off x="4442791" y="2517085"/>
            <a:ext cx="6858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5CF37F-8283-D660-92D5-F4F34C304803}"/>
              </a:ext>
            </a:extLst>
          </p:cNvPr>
          <p:cNvCxnSpPr>
            <a:cxnSpLocks/>
          </p:cNvCxnSpPr>
          <p:nvPr/>
        </p:nvCxnSpPr>
        <p:spPr>
          <a:xfrm>
            <a:off x="7259782" y="2028985"/>
            <a:ext cx="2063122" cy="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itle">
            <a:extLst>
              <a:ext uri="{FF2B5EF4-FFF2-40B4-BE49-F238E27FC236}">
                <a16:creationId xmlns:a16="http://schemas.microsoft.com/office/drawing/2014/main" id="{A1D69956-4CCF-0B52-51FC-3EC300CD2C2F}"/>
              </a:ext>
            </a:extLst>
          </p:cNvPr>
          <p:cNvSpPr txBox="1">
            <a:spLocks/>
          </p:cNvSpPr>
          <p:nvPr/>
        </p:nvSpPr>
        <p:spPr>
          <a:xfrm>
            <a:off x="9382537" y="2969592"/>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Problems</a:t>
            </a:r>
          </a:p>
        </p:txBody>
      </p:sp>
      <p:sp>
        <p:nvSpPr>
          <p:cNvPr id="30" name="Title">
            <a:extLst>
              <a:ext uri="{FF2B5EF4-FFF2-40B4-BE49-F238E27FC236}">
                <a16:creationId xmlns:a16="http://schemas.microsoft.com/office/drawing/2014/main" id="{E69F9CB8-CEF0-720F-54DC-6C12D9BC254D}"/>
              </a:ext>
            </a:extLst>
          </p:cNvPr>
          <p:cNvSpPr txBox="1">
            <a:spLocks/>
          </p:cNvSpPr>
          <p:nvPr/>
        </p:nvSpPr>
        <p:spPr>
          <a:xfrm>
            <a:off x="10250553" y="3389247"/>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Volume</a:t>
            </a:r>
          </a:p>
          <a:p>
            <a:endParaRPr lang="en-US" sz="1200" b="1" dirty="0">
              <a:latin typeface="IBM Plex Sans" panose="020B0503050203000203" pitchFamily="34" charset="0"/>
            </a:endParaRPr>
          </a:p>
          <a:p>
            <a:r>
              <a:rPr lang="en-US" sz="1200" b="1" dirty="0">
                <a:latin typeface="IBM Plex Sans" panose="020B0503050203000203" pitchFamily="34" charset="0"/>
              </a:rPr>
              <a:t>Velocity</a:t>
            </a:r>
          </a:p>
        </p:txBody>
      </p:sp>
      <p:cxnSp>
        <p:nvCxnSpPr>
          <p:cNvPr id="31" name="Straight Connector 30">
            <a:extLst>
              <a:ext uri="{FF2B5EF4-FFF2-40B4-BE49-F238E27FC236}">
                <a16:creationId xmlns:a16="http://schemas.microsoft.com/office/drawing/2014/main" id="{C90328DF-8101-D4D2-9791-B8459861AE93}"/>
              </a:ext>
            </a:extLst>
          </p:cNvPr>
          <p:cNvCxnSpPr>
            <a:cxnSpLocks/>
          </p:cNvCxnSpPr>
          <p:nvPr/>
        </p:nvCxnSpPr>
        <p:spPr>
          <a:xfrm>
            <a:off x="2637187" y="2028985"/>
            <a:ext cx="4664763"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Picture 6" descr="Resultado de imagem para ufu">
            <a:extLst>
              <a:ext uri="{FF2B5EF4-FFF2-40B4-BE49-F238E27FC236}">
                <a16:creationId xmlns:a16="http://schemas.microsoft.com/office/drawing/2014/main" id="{48CD910B-2FE8-16E0-7C1F-B56CB831D65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741F7818-BAA1-06D1-0C90-3D9BBC1914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47112616"/>
      </p:ext>
    </p:extLst>
  </p:cSld>
  <p:clrMapOvr>
    <a:masterClrMapping/>
  </p:clrMapOvr>
  <mc:AlternateContent xmlns:mc="http://schemas.openxmlformats.org/markup-compatibility/2006">
    <mc:Choice xmlns:p14="http://schemas.microsoft.com/office/powerpoint/2010/main" Requires="p14">
      <p:transition spd="slow" p14:dur="2000" advTm="30240"/>
    </mc:Choice>
    <mc:Fallback>
      <p:transition spd="slow" advTm="30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10" name="Rounded Rectangle 9">
            <a:extLst>
              <a:ext uri="{FF2B5EF4-FFF2-40B4-BE49-F238E27FC236}">
                <a16:creationId xmlns:a16="http://schemas.microsoft.com/office/drawing/2014/main" id="{EC5CB9B9-6D52-4359-7655-C0B16422E482}"/>
              </a:ext>
            </a:extLst>
          </p:cNvPr>
          <p:cNvSpPr/>
          <p:nvPr/>
        </p:nvSpPr>
        <p:spPr>
          <a:xfrm>
            <a:off x="9322904" y="1848678"/>
            <a:ext cx="2173356" cy="98397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err="1">
                <a:latin typeface="IBM Plex Sans" panose="020B0503050203000203" pitchFamily="34" charset="0"/>
              </a:rPr>
              <a:t>Orchestrator</a:t>
            </a:r>
            <a:endParaRPr lang="pt-BR" b="1" dirty="0">
              <a:latin typeface="IBM Plex Sans" panose="020B0503050203000203" pitchFamily="34" charset="0"/>
            </a:endParaRPr>
          </a:p>
        </p:txBody>
      </p:sp>
      <p:sp>
        <p:nvSpPr>
          <p:cNvPr id="12" name="Rounded Rectangle 11">
            <a:extLst>
              <a:ext uri="{FF2B5EF4-FFF2-40B4-BE49-F238E27FC236}">
                <a16:creationId xmlns:a16="http://schemas.microsoft.com/office/drawing/2014/main" id="{0E310695-AA31-615A-8570-8DD8A6B5A6A4}"/>
              </a:ext>
            </a:extLst>
          </p:cNvPr>
          <p:cNvSpPr/>
          <p:nvPr/>
        </p:nvSpPr>
        <p:spPr>
          <a:xfrm>
            <a:off x="5128594" y="2201518"/>
            <a:ext cx="2173356" cy="63113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NTMA</a:t>
            </a:r>
          </a:p>
        </p:txBody>
      </p:sp>
      <p:sp>
        <p:nvSpPr>
          <p:cNvPr id="13" name="Title">
            <a:extLst>
              <a:ext uri="{FF2B5EF4-FFF2-40B4-BE49-F238E27FC236}">
                <a16:creationId xmlns:a16="http://schemas.microsoft.com/office/drawing/2014/main" id="{31114510-B7BB-EC89-95A7-C3BE0833F23A}"/>
              </a:ext>
            </a:extLst>
          </p:cNvPr>
          <p:cNvSpPr>
            <a:spLocks noGrp="1"/>
          </p:cNvSpPr>
          <p:nvPr>
            <p:ph type="title"/>
          </p:nvPr>
        </p:nvSpPr>
        <p:spPr>
          <a:xfrm>
            <a:off x="2792897" y="3068847"/>
            <a:ext cx="3985590" cy="1453598"/>
          </a:xfrm>
        </p:spPr>
        <p:txBody>
          <a:bodyPr anchor="t">
            <a:normAutofit/>
          </a:bodyPr>
          <a:lstStyle/>
          <a:p>
            <a:r>
              <a:rPr lang="en-US" sz="1600" b="1" dirty="0">
                <a:latin typeface="IBM Plex Sans" panose="020B0503050203000203" pitchFamily="34" charset="0"/>
              </a:rPr>
              <a:t>How does it </a:t>
            </a:r>
            <a:r>
              <a:rPr lang="en-US" sz="1600" b="1" dirty="0">
                <a:solidFill>
                  <a:srgbClr val="0F62FF"/>
                </a:solidFill>
                <a:latin typeface="IBM Plex Sans" panose="020B0503050203000203" pitchFamily="34" charset="0"/>
              </a:rPr>
              <a:t>flow</a:t>
            </a:r>
            <a:r>
              <a:rPr lang="en-US" sz="1600" b="1" dirty="0">
                <a:latin typeface="IBM Plex Sans" panose="020B0503050203000203" pitchFamily="34" charset="0"/>
              </a:rPr>
              <a: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How to </a:t>
            </a:r>
            <a:r>
              <a:rPr lang="en-US" sz="1600" b="1" dirty="0">
                <a:solidFill>
                  <a:srgbClr val="0F62FF"/>
                </a:solidFill>
                <a:latin typeface="IBM Plex Sans" panose="020B0503050203000203" pitchFamily="34" charset="0"/>
              </a:rPr>
              <a:t>store</a:t>
            </a:r>
            <a:r>
              <a:rPr lang="en-US" sz="1600" b="1" dirty="0">
                <a:latin typeface="IBM Plex Sans" panose="020B0503050203000203" pitchFamily="34" charset="0"/>
              </a:rPr>
              <a: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Is there a open </a:t>
            </a:r>
            <a:r>
              <a:rPr lang="en-US" sz="1600" b="1" dirty="0">
                <a:solidFill>
                  <a:srgbClr val="0F62FF"/>
                </a:solidFill>
                <a:latin typeface="IBM Plex Sans" panose="020B0503050203000203" pitchFamily="34" charset="0"/>
              </a:rPr>
              <a:t>standard</a:t>
            </a:r>
            <a:r>
              <a:rPr lang="en-US" sz="1600" b="1" dirty="0">
                <a:latin typeface="IBM Plex Sans" panose="020B0503050203000203" pitchFamily="34" charset="0"/>
              </a:rPr>
              <a:t>?</a:t>
            </a:r>
          </a:p>
        </p:txBody>
      </p:sp>
      <p:sp>
        <p:nvSpPr>
          <p:cNvPr id="14" name="Title">
            <a:extLst>
              <a:ext uri="{FF2B5EF4-FFF2-40B4-BE49-F238E27FC236}">
                <a16:creationId xmlns:a16="http://schemas.microsoft.com/office/drawing/2014/main" id="{3D51ED54-4F4D-7428-A93E-8242B49296BB}"/>
              </a:ext>
            </a:extLst>
          </p:cNvPr>
          <p:cNvSpPr txBox="1">
            <a:spLocks/>
          </p:cNvSpPr>
          <p:nvPr/>
        </p:nvSpPr>
        <p:spPr>
          <a:xfrm>
            <a:off x="5400264" y="4642405"/>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200" dirty="0">
              <a:latin typeface="IBM Plex Sans" panose="020B0503050203000203" pitchFamily="34" charset="0"/>
            </a:endParaRPr>
          </a:p>
        </p:txBody>
      </p:sp>
      <p:cxnSp>
        <p:nvCxnSpPr>
          <p:cNvPr id="15" name="Straight Arrow Connector 14">
            <a:extLst>
              <a:ext uri="{FF2B5EF4-FFF2-40B4-BE49-F238E27FC236}">
                <a16:creationId xmlns:a16="http://schemas.microsoft.com/office/drawing/2014/main" id="{A8EAE0E1-65D8-9AF3-DB02-8A6DE848A463}"/>
              </a:ext>
            </a:extLst>
          </p:cNvPr>
          <p:cNvCxnSpPr>
            <a:cxnSpLocks/>
            <a:stCxn id="12" idx="3"/>
          </p:cNvCxnSpPr>
          <p:nvPr/>
        </p:nvCxnSpPr>
        <p:spPr>
          <a:xfrm flipV="1">
            <a:off x="7301950" y="2517084"/>
            <a:ext cx="2020954" cy="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88D28F5-1E32-0826-E5D2-EAECC722A87E}"/>
              </a:ext>
            </a:extLst>
          </p:cNvPr>
          <p:cNvSpPr/>
          <p:nvPr/>
        </p:nvSpPr>
        <p:spPr>
          <a:xfrm>
            <a:off x="410821" y="1848678"/>
            <a:ext cx="2173356" cy="98397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Network </a:t>
            </a:r>
            <a:r>
              <a:rPr lang="pt-BR" b="1" dirty="0" err="1">
                <a:latin typeface="IBM Plex Sans" panose="020B0503050203000203" pitchFamily="34" charset="0"/>
              </a:rPr>
              <a:t>usage</a:t>
            </a:r>
            <a:endParaRPr lang="pt-BR" b="1" dirty="0">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9AB26A38-13EB-7349-6D62-EFB70EDBE683}"/>
              </a:ext>
            </a:extLst>
          </p:cNvPr>
          <p:cNvCxnSpPr>
            <a:cxnSpLocks/>
          </p:cNvCxnSpPr>
          <p:nvPr/>
        </p:nvCxnSpPr>
        <p:spPr>
          <a:xfrm>
            <a:off x="2642545" y="2517085"/>
            <a:ext cx="1938127" cy="0"/>
          </a:xfrm>
          <a:prstGeom prst="line">
            <a:avLst/>
          </a:prstGeom>
          <a:ln w="38100" cap="flat" cmpd="sng" algn="ctr">
            <a:solidFill>
              <a:srgbClr val="0F62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9262278-1A5B-5D34-7E9C-D8FB18020CAA}"/>
              </a:ext>
            </a:extLst>
          </p:cNvPr>
          <p:cNvCxnSpPr>
            <a:cxnSpLocks/>
            <a:endCxn id="12" idx="1"/>
          </p:cNvCxnSpPr>
          <p:nvPr/>
        </p:nvCxnSpPr>
        <p:spPr>
          <a:xfrm>
            <a:off x="4442791" y="2517085"/>
            <a:ext cx="685803"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6FF5690-65AD-882D-6B67-43034F672789}"/>
              </a:ext>
            </a:extLst>
          </p:cNvPr>
          <p:cNvCxnSpPr>
            <a:cxnSpLocks/>
          </p:cNvCxnSpPr>
          <p:nvPr/>
        </p:nvCxnSpPr>
        <p:spPr>
          <a:xfrm>
            <a:off x="2657064" y="2030112"/>
            <a:ext cx="4644886" cy="0"/>
          </a:xfrm>
          <a:prstGeom prst="line">
            <a:avLst/>
          </a:prstGeom>
          <a:ln w="38100" cap="flat" cmpd="sng" algn="ctr">
            <a:solidFill>
              <a:srgbClr val="0F62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Picture 6" descr="Resultado de imagem para ufu">
            <a:extLst>
              <a:ext uri="{FF2B5EF4-FFF2-40B4-BE49-F238E27FC236}">
                <a16:creationId xmlns:a16="http://schemas.microsoft.com/office/drawing/2014/main" id="{E760BD07-4942-6D8E-69C3-3CDCE81C5E6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A2C641E-5D5A-E1FD-4369-E2B8BFD03FD8}"/>
              </a:ext>
            </a:extLst>
          </p:cNvPr>
          <p:cNvCxnSpPr>
            <a:cxnSpLocks/>
          </p:cNvCxnSpPr>
          <p:nvPr/>
        </p:nvCxnSpPr>
        <p:spPr>
          <a:xfrm>
            <a:off x="7259782" y="2028985"/>
            <a:ext cx="2063122" cy="666"/>
          </a:xfrm>
          <a:prstGeom prst="straightConnector1">
            <a:avLst/>
          </a:prstGeom>
          <a:ln w="38100">
            <a:solidFill>
              <a:srgbClr val="7F7F7F"/>
            </a:solidFill>
            <a:tailEnd type="triangle"/>
          </a:ln>
        </p:spPr>
        <p:style>
          <a:lnRef idx="1">
            <a:schemeClr val="accent1"/>
          </a:lnRef>
          <a:fillRef idx="0">
            <a:schemeClr val="accent1"/>
          </a:fillRef>
          <a:effectRef idx="0">
            <a:schemeClr val="accent1"/>
          </a:effectRef>
          <a:fontRef idx="minor">
            <a:schemeClr val="tx1"/>
          </a:fontRef>
        </p:style>
      </p:cxnSp>
      <p:pic>
        <p:nvPicPr>
          <p:cNvPr id="9" name="Audio 8">
            <a:extLst>
              <a:ext uri="{FF2B5EF4-FFF2-40B4-BE49-F238E27FC236}">
                <a16:creationId xmlns:a16="http://schemas.microsoft.com/office/drawing/2014/main" id="{0F1C9EFF-D81A-5730-31B5-2C27595BEA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53107980"/>
      </p:ext>
    </p:extLst>
  </p:cSld>
  <p:clrMapOvr>
    <a:masterClrMapping/>
  </p:clrMapOvr>
  <mc:AlternateContent xmlns:mc="http://schemas.openxmlformats.org/markup-compatibility/2006">
    <mc:Choice xmlns:p14="http://schemas.microsoft.com/office/powerpoint/2010/main" Requires="p14">
      <p:transition spd="slow" p14:dur="2000" advTm="14848"/>
    </mc:Choice>
    <mc:Fallback>
      <p:transition spd="slow" advTm="14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5"/>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3031434" y="1212640"/>
            <a:ext cx="8637104"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Flow collectors/Network exporters and collectors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Radio Access Network (RAN) layer</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Network Data Analytics Function (NWDAF)</a:t>
            </a:r>
            <a:r>
              <a:rPr lang="en-US" sz="1600" b="1" baseline="30000" dirty="0">
                <a:latin typeface="IBM Plex Sans" panose="020B0503050203000203" pitchFamily="34" charset="0"/>
              </a:rPr>
              <a:t>1</a:t>
            </a: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507831"/>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3GPP. Architecture enhancements for 5G System (5GS) to support network data analytics services.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2022. Version 17.5.0. </a:t>
            </a:r>
            <a:r>
              <a:rPr lang="en-US" sz="900" b="0" i="0" dirty="0" err="1">
                <a:solidFill>
                  <a:srgbClr val="898989"/>
                </a:solidFill>
                <a:effectLst/>
                <a:latin typeface="IBM Plex Sans" panose="020B0503050203000203" pitchFamily="34" charset="0"/>
              </a:rPr>
              <a:t>Disponível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em</a:t>
            </a:r>
            <a:r>
              <a:rPr lang="en-US" sz="900" b="0" i="0" dirty="0">
                <a:solidFill>
                  <a:srgbClr val="898989"/>
                </a:solidFill>
                <a:effectLst/>
                <a:latin typeface="IBM Plex Sans" panose="020B0503050203000203" pitchFamily="34" charset="0"/>
              </a:rPr>
              <a:t>: &lt;&lt;https://portal.3gpp. org/</a:t>
            </a:r>
            <a:r>
              <a:rPr lang="en-US" sz="900" b="0" i="0" dirty="0" err="1">
                <a:solidFill>
                  <a:srgbClr val="898989"/>
                </a:solidFill>
                <a:effectLst/>
                <a:latin typeface="IBM Plex Sans" panose="020B0503050203000203" pitchFamily="34" charset="0"/>
              </a:rPr>
              <a:t>desktopmodules</a:t>
            </a:r>
            <a:r>
              <a:rPr lang="en-US" sz="900" b="0" i="0" dirty="0">
                <a:solidFill>
                  <a:srgbClr val="898989"/>
                </a:solidFill>
                <a:effectLst/>
                <a:latin typeface="IBM Plex Sans" panose="020B0503050203000203" pitchFamily="34" charset="0"/>
              </a:rPr>
              <a:t>/Specifications/</a:t>
            </a:r>
            <a:r>
              <a:rPr lang="en-US" sz="900" b="0" i="0" dirty="0" err="1">
                <a:solidFill>
                  <a:srgbClr val="898989"/>
                </a:solidFill>
                <a:effectLst/>
                <a:latin typeface="IBM Plex Sans" panose="020B0503050203000203" pitchFamily="34" charset="0"/>
              </a:rPr>
              <a:t>SpecificationDetails.aspx?specificationId</a:t>
            </a:r>
            <a:r>
              <a:rPr lang="en-US" sz="900" b="0" i="0" dirty="0">
                <a:solidFill>
                  <a:srgbClr val="898989"/>
                </a:solidFill>
                <a:effectLst/>
                <a:latin typeface="IBM Plex Sans" panose="020B0503050203000203" pitchFamily="34" charset="0"/>
              </a:rPr>
              <a:t>=3579&gt;&gt;. </a:t>
            </a:r>
          </a:p>
        </p:txBody>
      </p:sp>
      <p:pic>
        <p:nvPicPr>
          <p:cNvPr id="9" name="Picture 6" descr="Resultado de imagem para ufu">
            <a:extLst>
              <a:ext uri="{FF2B5EF4-FFF2-40B4-BE49-F238E27FC236}">
                <a16:creationId xmlns:a16="http://schemas.microsoft.com/office/drawing/2014/main" id="{7F6B5035-22E8-4940-62EA-D75C6A40B2A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extLst>
              <a:ext uri="{FF2B5EF4-FFF2-40B4-BE49-F238E27FC236}">
                <a16:creationId xmlns:a16="http://schemas.microsoft.com/office/drawing/2014/main" id="{81DFA172-A5D0-380D-9B3B-CC28ACBD671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7679096"/>
      </p:ext>
    </p:extLst>
  </p:cSld>
  <p:clrMapOvr>
    <a:masterClrMapping/>
  </p:clrMapOvr>
  <mc:AlternateContent xmlns:mc="http://schemas.openxmlformats.org/markup-compatibility/2006">
    <mc:Choice xmlns:p14="http://schemas.microsoft.com/office/powerpoint/2010/main" Requires="p14">
      <p:transition spd="slow" p14:dur="2000" advTm="51520"/>
    </mc:Choice>
    <mc:Fallback>
      <p:transition spd="slow" advTm="51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5"/>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5764696" y="1212640"/>
            <a:ext cx="5903842"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NoSQL</a:t>
            </a:r>
            <a:r>
              <a:rPr lang="en-US" sz="1600" b="1" baseline="30000" dirty="0">
                <a:latin typeface="IBM Plex Sans" panose="020B0503050203000203" pitchFamily="34" charset="0"/>
              </a:rPr>
              <a:t>12</a:t>
            </a:r>
            <a:br>
              <a:rPr lang="en-US" sz="1600" b="1" baseline="30000" dirty="0">
                <a:latin typeface="IBM Plex Sans" panose="020B0503050203000203" pitchFamily="34" charset="0"/>
              </a:rPr>
            </a:br>
            <a:br>
              <a:rPr lang="en-US" sz="1600" b="1" baseline="30000" dirty="0">
                <a:latin typeface="IBM Plex Sans" panose="020B0503050203000203" pitchFamily="34" charset="0"/>
              </a:rPr>
            </a:br>
            <a:r>
              <a:rPr lang="en-US" sz="1600" b="1" dirty="0">
                <a:latin typeface="IBM Plex Sans" panose="020B0503050203000203" pitchFamily="34" charset="0"/>
              </a:rPr>
              <a:t>Less performance penalties with large datasets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Popular open source solutions</a:t>
            </a: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784830"/>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HAN, J. et al. Survey on </a:t>
            </a:r>
            <a:r>
              <a:rPr lang="en-US" sz="900" b="0" i="0" dirty="0" err="1">
                <a:solidFill>
                  <a:srgbClr val="898989"/>
                </a:solidFill>
                <a:effectLst/>
                <a:latin typeface="IBM Plex Sans" panose="020B0503050203000203" pitchFamily="34" charset="0"/>
              </a:rPr>
              <a:t>nosql</a:t>
            </a:r>
            <a:r>
              <a:rPr lang="en-US" sz="900" b="0" i="0" dirty="0">
                <a:solidFill>
                  <a:srgbClr val="898989"/>
                </a:solidFill>
                <a:effectLst/>
                <a:latin typeface="IBM Plex Sans" panose="020B0503050203000203" pitchFamily="34" charset="0"/>
              </a:rPr>
              <a:t> database. In: IEEE. 2011 6th international conference on pervasive computing and applications.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2011. p. 363–366. </a:t>
            </a:r>
          </a:p>
          <a:p>
            <a:endParaRPr lang="pt-BR" sz="900" b="0" i="0" dirty="0">
              <a:solidFill>
                <a:srgbClr val="898989"/>
              </a:solidFill>
              <a:effectLst/>
              <a:latin typeface="IBM Plex Sans" panose="020B0503050203000203" pitchFamily="34" charset="0"/>
            </a:endParaRPr>
          </a:p>
          <a:p>
            <a:r>
              <a:rPr lang="pt-BR" sz="900" dirty="0">
                <a:solidFill>
                  <a:srgbClr val="898989"/>
                </a:solidFill>
                <a:latin typeface="IBM Plex Sans" panose="020B0503050203000203" pitchFamily="34" charset="0"/>
              </a:rPr>
              <a:t>[2] D’ALCONZO, A. et al. A </a:t>
            </a:r>
            <a:r>
              <a:rPr lang="pt-BR" sz="900" dirty="0" err="1">
                <a:solidFill>
                  <a:srgbClr val="898989"/>
                </a:solidFill>
                <a:latin typeface="IBM Plex Sans" panose="020B0503050203000203" pitchFamily="34" charset="0"/>
              </a:rPr>
              <a:t>survey</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on</a:t>
            </a:r>
            <a:r>
              <a:rPr lang="pt-BR" sz="900" dirty="0">
                <a:solidFill>
                  <a:srgbClr val="898989"/>
                </a:solidFill>
                <a:latin typeface="IBM Plex Sans" panose="020B0503050203000203" pitchFamily="34" charset="0"/>
              </a:rPr>
              <a:t> big data for network </a:t>
            </a:r>
            <a:r>
              <a:rPr lang="pt-BR" sz="900" dirty="0" err="1">
                <a:solidFill>
                  <a:srgbClr val="898989"/>
                </a:solidFill>
                <a:latin typeface="IBM Plex Sans" panose="020B0503050203000203" pitchFamily="34" charset="0"/>
              </a:rPr>
              <a:t>traffic</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monitoring</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and</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analysis</a:t>
            </a:r>
            <a:r>
              <a:rPr lang="pt-BR" sz="900" dirty="0">
                <a:solidFill>
                  <a:srgbClr val="898989"/>
                </a:solidFill>
                <a:latin typeface="IBM Plex Sans" panose="020B0503050203000203" pitchFamily="34" charset="0"/>
              </a:rPr>
              <a:t>. IEEE </a:t>
            </a:r>
            <a:r>
              <a:rPr lang="pt-BR" sz="900" dirty="0" err="1">
                <a:solidFill>
                  <a:srgbClr val="898989"/>
                </a:solidFill>
                <a:latin typeface="IBM Plex Sans" panose="020B0503050203000203" pitchFamily="34" charset="0"/>
              </a:rPr>
              <a:t>Transactions</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on</a:t>
            </a:r>
            <a:r>
              <a:rPr lang="pt-BR" sz="900" dirty="0">
                <a:solidFill>
                  <a:srgbClr val="898989"/>
                </a:solidFill>
                <a:latin typeface="IBM Plex Sans" panose="020B0503050203000203" pitchFamily="34" charset="0"/>
              </a:rPr>
              <a:t> Network </a:t>
            </a:r>
            <a:r>
              <a:rPr lang="pt-BR" sz="900" dirty="0" err="1">
                <a:solidFill>
                  <a:srgbClr val="898989"/>
                </a:solidFill>
                <a:latin typeface="IBM Plex Sans" panose="020B0503050203000203" pitchFamily="34" charset="0"/>
              </a:rPr>
              <a:t>and</a:t>
            </a:r>
            <a:r>
              <a:rPr lang="pt-BR" sz="900" dirty="0">
                <a:solidFill>
                  <a:srgbClr val="898989"/>
                </a:solidFill>
                <a:latin typeface="IBM Plex Sans" panose="020B0503050203000203" pitchFamily="34" charset="0"/>
              </a:rPr>
              <a:t> Service Management, IEEE, v. 16, </a:t>
            </a:r>
            <a:r>
              <a:rPr lang="pt-BR" sz="900" dirty="0" err="1">
                <a:solidFill>
                  <a:srgbClr val="898989"/>
                </a:solidFill>
                <a:latin typeface="IBM Plex Sans" panose="020B0503050203000203" pitchFamily="34" charset="0"/>
              </a:rPr>
              <a:t>n</a:t>
            </a:r>
            <a:r>
              <a:rPr lang="pt-BR" sz="900" dirty="0">
                <a:solidFill>
                  <a:srgbClr val="898989"/>
                </a:solidFill>
                <a:latin typeface="IBM Plex Sans" panose="020B0503050203000203" pitchFamily="34" charset="0"/>
              </a:rPr>
              <a:t>. 3, p. 800–813, 2019. </a:t>
            </a:r>
          </a:p>
        </p:txBody>
      </p:sp>
      <p:sp>
        <p:nvSpPr>
          <p:cNvPr id="7" name="Rectangle 6">
            <a:extLst>
              <a:ext uri="{FF2B5EF4-FFF2-40B4-BE49-F238E27FC236}">
                <a16:creationId xmlns:a16="http://schemas.microsoft.com/office/drawing/2014/main" id="{F275480B-7CEE-3A4E-D5F4-493E998F3D78}"/>
              </a:ext>
            </a:extLst>
          </p:cNvPr>
          <p:cNvSpPr/>
          <p:nvPr/>
        </p:nvSpPr>
        <p:spPr>
          <a:xfrm>
            <a:off x="523462" y="1238885"/>
            <a:ext cx="2367598" cy="2915671"/>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Resultado de imagem para ufu">
            <a:extLst>
              <a:ext uri="{FF2B5EF4-FFF2-40B4-BE49-F238E27FC236}">
                <a16:creationId xmlns:a16="http://schemas.microsoft.com/office/drawing/2014/main" id="{A8E5779F-2743-58A7-6944-73B3786CDC7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extLst>
              <a:ext uri="{FF2B5EF4-FFF2-40B4-BE49-F238E27FC236}">
                <a16:creationId xmlns:a16="http://schemas.microsoft.com/office/drawing/2014/main" id="{780EE20F-E317-E5AD-68F0-D50401C5D60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15198494"/>
      </p:ext>
    </p:extLst>
  </p:cSld>
  <p:clrMapOvr>
    <a:masterClrMapping/>
  </p:clrMapOvr>
  <mc:AlternateContent xmlns:mc="http://schemas.openxmlformats.org/markup-compatibility/2006">
    <mc:Choice xmlns:p14="http://schemas.microsoft.com/office/powerpoint/2010/main" Requires="p14">
      <p:transition spd="slow" p14:dur="2000" advTm="39808"/>
    </mc:Choice>
    <mc:Fallback>
      <p:transition spd="slow" advTm="39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5"/>
          <a:srcRect t="9663"/>
          <a:stretch/>
        </p:blipFill>
        <p:spPr>
          <a:xfrm>
            <a:off x="663836" y="1252332"/>
            <a:ext cx="10864328" cy="2782956"/>
          </a:xfrm>
          <a:prstGeom prst="rect">
            <a:avLst/>
          </a:prstGeom>
        </p:spPr>
      </p:pic>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The data is pulled by the MTP-NT, which can be seen as </a:t>
            </a:r>
            <a:r>
              <a:rPr lang="en-US" sz="1600" b="1" dirty="0">
                <a:solidFill>
                  <a:srgbClr val="0F62FF"/>
                </a:solidFill>
                <a:latin typeface="IBM Plex Sans" panose="020B0503050203000203" pitchFamily="34" charset="0"/>
              </a:rPr>
              <a:t>a NTMA</a:t>
            </a:r>
          </a:p>
        </p:txBody>
      </p:sp>
      <p:sp>
        <p:nvSpPr>
          <p:cNvPr id="7" name="Rectangle 6">
            <a:extLst>
              <a:ext uri="{FF2B5EF4-FFF2-40B4-BE49-F238E27FC236}">
                <a16:creationId xmlns:a16="http://schemas.microsoft.com/office/drawing/2014/main" id="{F275480B-7CEE-3A4E-D5F4-493E998F3D78}"/>
              </a:ext>
            </a:extLst>
          </p:cNvPr>
          <p:cNvSpPr/>
          <p:nvPr/>
        </p:nvSpPr>
        <p:spPr>
          <a:xfrm>
            <a:off x="523462" y="1238886"/>
            <a:ext cx="5191538" cy="2875914"/>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Resultado de imagem para ufu">
            <a:extLst>
              <a:ext uri="{FF2B5EF4-FFF2-40B4-BE49-F238E27FC236}">
                <a16:creationId xmlns:a16="http://schemas.microsoft.com/office/drawing/2014/main" id="{7338ADCF-3BEC-4B41-D02D-051CEF718FB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extLst>
              <a:ext uri="{FF2B5EF4-FFF2-40B4-BE49-F238E27FC236}">
                <a16:creationId xmlns:a16="http://schemas.microsoft.com/office/drawing/2014/main" id="{41B81FCC-30E4-E74D-597D-3020783CDF6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80318653"/>
      </p:ext>
    </p:extLst>
  </p:cSld>
  <p:clrMapOvr>
    <a:masterClrMapping/>
  </p:clrMapOvr>
  <mc:AlternateContent xmlns:mc="http://schemas.openxmlformats.org/markup-compatibility/2006">
    <mc:Choice xmlns:p14="http://schemas.microsoft.com/office/powerpoint/2010/main" Requires="p14">
      <p:transition spd="slow" p14:dur="2000" advTm="27744"/>
    </mc:Choice>
    <mc:Fallback>
      <p:transition spd="slow" advTm="27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a:latin typeface="IBM Plex Sans" panose="020B0503050203000203" pitchFamily="34" charset="0"/>
              </a:rPr>
              <a:t>A Mobile Traffic Predictor Enhanced by Neighboring Transportation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a:t>
            </a:fld>
            <a:endParaRPr lang="pt-BR">
              <a:latin typeface="IBM Plex Sans" panose="020B0503050203000203" pitchFamily="34" charset="0"/>
            </a:endParaRP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84315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AI models advantages</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8" name="Title">
            <a:extLst>
              <a:ext uri="{FF2B5EF4-FFF2-40B4-BE49-F238E27FC236}">
                <a16:creationId xmlns:a16="http://schemas.microsoft.com/office/drawing/2014/main" id="{2DB5D33C-FE6C-B48A-CD2D-32A724B0ACA0}"/>
              </a:ext>
            </a:extLst>
          </p:cNvPr>
          <p:cNvSpPr txBox="1">
            <a:spLocks/>
          </p:cNvSpPr>
          <p:nvPr/>
        </p:nvSpPr>
        <p:spPr>
          <a:xfrm>
            <a:off x="1002764" y="2050216"/>
            <a:ext cx="4421989" cy="183341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lnSpc>
                <a:spcPct val="100000"/>
              </a:lnSpc>
            </a:pPr>
            <a:r>
              <a:rPr lang="en-US" b="1" kern="0" dirty="0">
                <a:solidFill>
                  <a:schemeClr val="tx1"/>
                </a:solidFill>
              </a:rPr>
              <a:t>Rely on historical data</a:t>
            </a:r>
            <a:r>
              <a:rPr lang="en-US" b="1" kern="0" baseline="30000" dirty="0">
                <a:solidFill>
                  <a:schemeClr val="tx1"/>
                </a:solidFill>
              </a:rPr>
              <a:t>123</a:t>
            </a:r>
          </a:p>
          <a:p>
            <a:pPr defTabSz="914400">
              <a:lnSpc>
                <a:spcPct val="100000"/>
              </a:lnSpc>
            </a:pPr>
            <a:endParaRPr lang="en-US" b="1" kern="0" baseline="30000" dirty="0">
              <a:solidFill>
                <a:schemeClr val="tx1"/>
              </a:solidFill>
            </a:endParaRPr>
          </a:p>
          <a:p>
            <a:pPr defTabSz="914400">
              <a:lnSpc>
                <a:spcPct val="100000"/>
              </a:lnSpc>
            </a:pPr>
            <a:r>
              <a:rPr lang="en-US" b="1" kern="0" dirty="0">
                <a:solidFill>
                  <a:schemeClr val="tx1"/>
                </a:solidFill>
              </a:rPr>
              <a:t>Can be less complex than conventional approaches</a:t>
            </a:r>
            <a:r>
              <a:rPr lang="en-US" b="1" kern="0" baseline="30000" dirty="0">
                <a:solidFill>
                  <a:schemeClr val="tx1"/>
                </a:solidFill>
              </a:rPr>
              <a:t>4</a:t>
            </a:r>
          </a:p>
          <a:p>
            <a:pPr defTabSz="914400">
              <a:lnSpc>
                <a:spcPct val="100000"/>
              </a:lnSpc>
            </a:pPr>
            <a:endParaRPr lang="en-US" b="1" kern="0" dirty="0">
              <a:solidFill>
                <a:schemeClr val="tx1"/>
              </a:solidFill>
            </a:endParaRPr>
          </a:p>
          <a:p>
            <a:pPr defTabSz="914400">
              <a:lnSpc>
                <a:spcPct val="100000"/>
              </a:lnSpc>
            </a:pPr>
            <a:r>
              <a:rPr lang="en-US" b="1" kern="0" dirty="0">
                <a:solidFill>
                  <a:schemeClr val="tx1"/>
                </a:solidFill>
              </a:rPr>
              <a:t>Robust patterns and best overall performance</a:t>
            </a:r>
            <a:r>
              <a:rPr lang="en-US" b="1" kern="0" baseline="30000" dirty="0">
                <a:solidFill>
                  <a:schemeClr val="tx1"/>
                </a:solidFill>
              </a:rPr>
              <a:t>5</a:t>
            </a:r>
            <a:endParaRPr lang="en-US" b="1" kern="0" dirty="0">
              <a:solidFill>
                <a:schemeClr val="tx1"/>
              </a:solidFill>
            </a:endParaRPr>
          </a:p>
        </p:txBody>
      </p:sp>
      <p:sp>
        <p:nvSpPr>
          <p:cNvPr id="19" name="TextBox 18">
            <a:extLst>
              <a:ext uri="{FF2B5EF4-FFF2-40B4-BE49-F238E27FC236}">
                <a16:creationId xmlns:a16="http://schemas.microsoft.com/office/drawing/2014/main" id="{FF44DE63-77EA-941B-0C64-E2B91AC638DE}"/>
              </a:ext>
            </a:extLst>
          </p:cNvPr>
          <p:cNvSpPr txBox="1"/>
          <p:nvPr/>
        </p:nvSpPr>
        <p:spPr>
          <a:xfrm>
            <a:off x="5034337" y="3760887"/>
            <a:ext cx="6319463" cy="2462213"/>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Wang, X. et al. </a:t>
            </a:r>
            <a:r>
              <a:rPr lang="en-US" sz="1100" b="0" i="0" dirty="0" err="1">
                <a:solidFill>
                  <a:srgbClr val="898989"/>
                </a:solidFill>
                <a:effectLst/>
                <a:latin typeface="IBM Plex Sans" panose="020B0503050203000203" pitchFamily="34" charset="0"/>
              </a:rPr>
              <a:t>Spatio</a:t>
            </a:r>
            <a:r>
              <a:rPr lang="en-US" sz="1100" b="0" i="0" dirty="0">
                <a:solidFill>
                  <a:srgbClr val="898989"/>
                </a:solidFill>
                <a:effectLst/>
                <a:latin typeface="IBM Plex Sans" panose="020B0503050203000203" pitchFamily="34" charset="0"/>
              </a:rPr>
              <a:t>-temporal analysis and prediction of cellular traffic in metropolis. In: 2017 IEEE 25th International Conference on Network Protocols (ICNP). [</a:t>
            </a:r>
            <a:r>
              <a:rPr lang="en-US" sz="1100" b="0" i="0" dirty="0" err="1">
                <a:solidFill>
                  <a:srgbClr val="898989"/>
                </a:solidFill>
                <a:effectLst/>
                <a:latin typeface="IBM Plex Sans" panose="020B0503050203000203" pitchFamily="34" charset="0"/>
              </a:rPr>
              <a:t>S.l.</a:t>
            </a:r>
            <a:r>
              <a:rPr lang="en-US" sz="1100" b="0" i="0" dirty="0">
                <a:solidFill>
                  <a:srgbClr val="898989"/>
                </a:solidFill>
                <a:effectLst/>
                <a:latin typeface="IBM Plex Sans" panose="020B0503050203000203" pitchFamily="34" charset="0"/>
              </a:rPr>
              <a:t>: </a:t>
            </a:r>
            <a:r>
              <a:rPr lang="en-US" sz="1100" b="0" i="0" dirty="0" err="1">
                <a:solidFill>
                  <a:srgbClr val="898989"/>
                </a:solidFill>
                <a:effectLst/>
                <a:latin typeface="IBM Plex Sans" panose="020B0503050203000203" pitchFamily="34" charset="0"/>
              </a:rPr>
              <a:t>s.n</a:t>
            </a:r>
            <a:r>
              <a:rPr lang="en-US" sz="1100" b="0" i="0" dirty="0">
                <a:solidFill>
                  <a:srgbClr val="898989"/>
                </a:solidFill>
                <a:effectLst/>
                <a:latin typeface="IBM Plex Sans" panose="020B0503050203000203" pitchFamily="34" charset="0"/>
              </a:rPr>
              <a:t>.], 2017. p. 1–10 </a:t>
            </a:r>
          </a:p>
          <a:p>
            <a:r>
              <a:rPr lang="en-US" sz="1100" dirty="0">
                <a:solidFill>
                  <a:srgbClr val="898989"/>
                </a:solidFill>
                <a:latin typeface="IBM Plex Sans" panose="020B0503050203000203" pitchFamily="34" charset="0"/>
              </a:rPr>
              <a:t>[2] Wang, J. et al. Spatiotemporal modeling and prediction in cellular networks: A big data enabled deep learning approach. In: IEEE INFOCOM 2017 - IEEE Conference on Computer Communications.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2017. p. 1–9. </a:t>
            </a:r>
          </a:p>
          <a:p>
            <a:r>
              <a:rPr lang="en-US" sz="1100" dirty="0">
                <a:solidFill>
                  <a:srgbClr val="898989"/>
                </a:solidFill>
                <a:latin typeface="IBM Plex Sans" panose="020B0503050203000203" pitchFamily="34" charset="0"/>
              </a:rPr>
              <a:t>[3] CHEN, X. et al. Analyzing and modeling </a:t>
            </a:r>
            <a:r>
              <a:rPr lang="en-US" sz="1100" dirty="0" err="1">
                <a:solidFill>
                  <a:srgbClr val="898989"/>
                </a:solidFill>
                <a:latin typeface="IBM Plex Sans" panose="020B0503050203000203" pitchFamily="34" charset="0"/>
              </a:rPr>
              <a:t>spatio</a:t>
            </a:r>
            <a:r>
              <a:rPr lang="en-US" sz="1100" dirty="0">
                <a:solidFill>
                  <a:srgbClr val="898989"/>
                </a:solidFill>
                <a:latin typeface="IBM Plex Sans" panose="020B0503050203000203" pitchFamily="34" charset="0"/>
              </a:rPr>
              <a:t>-temporal dependence of cellular traffic at city scale. In: 2015 IEEE International Conference on Communications (ICC).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2015. p. 3585–3591. </a:t>
            </a:r>
          </a:p>
          <a:p>
            <a:r>
              <a:rPr lang="en-US" sz="1100" dirty="0">
                <a:solidFill>
                  <a:srgbClr val="898989"/>
                </a:solidFill>
                <a:latin typeface="IBM Plex Sans" panose="020B0503050203000203" pitchFamily="34" charset="0"/>
              </a:rPr>
              <a:t>[4] SUN, H. et al. Learning to optimize: Training deep neural networks for wireless resource management. In: 2017 IEEE 18th International Workshop on Signal Processing Advances in Wireless Communications (SPAWC).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2017. p. 1–6. </a:t>
            </a:r>
          </a:p>
          <a:p>
            <a:r>
              <a:rPr lang="en-US" sz="1100" dirty="0">
                <a:solidFill>
                  <a:srgbClr val="898989"/>
                </a:solidFill>
                <a:latin typeface="IBM Plex Sans" panose="020B0503050203000203" pitchFamily="34" charset="0"/>
              </a:rPr>
              <a:t>[5] Sun, Y. et al. Application of machine learning in wireless networks: Key techniques and open issues. IEEE Communications Surveys Tutorials, v. 21, n. 4, p. 3072–3108, 2019. </a:t>
            </a:r>
          </a:p>
          <a:p>
            <a:endParaRPr lang="pt-BR" sz="1100" dirty="0">
              <a:solidFill>
                <a:srgbClr val="898989"/>
              </a:solidFill>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5B8AA6C5-DBD3-6511-7428-8C65B2E2E1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1404BD6A-7204-0ACF-F547-8C97F96337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59801225"/>
      </p:ext>
    </p:extLst>
  </p:cSld>
  <p:clrMapOvr>
    <a:masterClrMapping/>
  </p:clrMapOvr>
  <mc:AlternateContent xmlns:mc="http://schemas.openxmlformats.org/markup-compatibility/2006">
    <mc:Choice xmlns:p14="http://schemas.microsoft.com/office/powerpoint/2010/main" Requires="p14">
      <p:transition spd="slow" p14:dur="2000" advTm="25568"/>
    </mc:Choice>
    <mc:Fallback>
      <p:transition spd="slow" advTm="25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5"/>
          <a:srcRect t="9663"/>
          <a:stretch/>
        </p:blipFill>
        <p:spPr>
          <a:xfrm>
            <a:off x="663836" y="1255497"/>
            <a:ext cx="10864328" cy="2782956"/>
          </a:xfrm>
          <a:prstGeom prst="rect">
            <a:avLst/>
          </a:prstGeom>
        </p:spPr>
      </p:pic>
      <p:sp>
        <p:nvSpPr>
          <p:cNvPr id="2" name="Title">
            <a:extLst>
              <a:ext uri="{FF2B5EF4-FFF2-40B4-BE49-F238E27FC236}">
                <a16:creationId xmlns:a16="http://schemas.microsoft.com/office/drawing/2014/main" id="{227823EE-7E86-958E-D0DB-8D28D9FED154}"/>
              </a:ext>
            </a:extLst>
          </p:cNvPr>
          <p:cNvSpPr txBox="1">
            <a:spLocks/>
          </p:cNvSpPr>
          <p:nvPr/>
        </p:nvSpPr>
        <p:spPr>
          <a:xfrm>
            <a:off x="531344" y="40945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6" name="Picture 6" descr="Resultado de imagem para ufu">
            <a:extLst>
              <a:ext uri="{FF2B5EF4-FFF2-40B4-BE49-F238E27FC236}">
                <a16:creationId xmlns:a16="http://schemas.microsoft.com/office/drawing/2014/main" id="{AFEC6F21-0A0E-1897-073A-26FBA51034A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76668AED-044A-EF42-3711-DDFE59D9CFD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41048875"/>
      </p:ext>
    </p:extLst>
  </p:cSld>
  <p:clrMapOvr>
    <a:masterClrMapping/>
  </p:clrMapOvr>
  <mc:AlternateContent xmlns:mc="http://schemas.openxmlformats.org/markup-compatibility/2006">
    <mc:Choice xmlns:p14="http://schemas.microsoft.com/office/powerpoint/2010/main" Requires="p14">
      <p:transition spd="slow" p14:dur="2000" advTm="10816"/>
    </mc:Choice>
    <mc:Fallback>
      <p:transition spd="slow" advTm="10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51</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Database to </a:t>
            </a:r>
            <a:r>
              <a:rPr lang="en-US" sz="1600" b="1" dirty="0">
                <a:solidFill>
                  <a:srgbClr val="0F62FF"/>
                </a:solidFill>
                <a:latin typeface="IBM Plex Sans" panose="020B0503050203000203" pitchFamily="34" charset="0"/>
              </a:rPr>
              <a:t>Milan</a:t>
            </a:r>
            <a:r>
              <a:rPr lang="en-US" sz="1600" b="1" dirty="0">
                <a:latin typeface="IBM Plex Sans" panose="020B0503050203000203" pitchFamily="34" charset="0"/>
              </a:rPr>
              <a:t> and Trento from November 1</a:t>
            </a:r>
            <a:r>
              <a:rPr lang="en-US" sz="1600" b="1" baseline="30000" dirty="0">
                <a:latin typeface="IBM Plex Sans" panose="020B0503050203000203" pitchFamily="34" charset="0"/>
              </a:rPr>
              <a:t>st</a:t>
            </a:r>
            <a:r>
              <a:rPr lang="en-US" sz="1600" b="1" dirty="0">
                <a:latin typeface="IBM Plex Sans" panose="020B0503050203000203" pitchFamily="34" charset="0"/>
              </a:rPr>
              <a:t> to December 31</a:t>
            </a:r>
            <a:r>
              <a:rPr lang="en-US" sz="1600" b="1" baseline="30000" dirty="0">
                <a:latin typeface="IBM Plex Sans" panose="020B0503050203000203" pitchFamily="34" charset="0"/>
              </a:rPr>
              <a:t>st</a:t>
            </a:r>
            <a:r>
              <a:rPr lang="en-US" sz="1600" b="1" dirty="0">
                <a:latin typeface="IBM Plex Sans" panose="020B0503050203000203" pitchFamily="34" charset="0"/>
              </a:rPr>
              <a:t> of 2013</a:t>
            </a:r>
            <a:r>
              <a:rPr lang="en-US" sz="1600" b="1" baseline="30000" dirty="0">
                <a:latin typeface="IBM Plex Sans" panose="020B0503050203000203" pitchFamily="34" charset="0"/>
              </a:rPr>
              <a:t>1</a:t>
            </a: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4526329"/>
            <a:ext cx="5257800" cy="369332"/>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Barlacchi</a:t>
            </a:r>
            <a:r>
              <a:rPr lang="en-US" sz="900" b="0" i="0" dirty="0">
                <a:solidFill>
                  <a:srgbClr val="898989"/>
                </a:solidFill>
                <a:effectLst/>
                <a:latin typeface="IBM Plex Sans" panose="020B0503050203000203" pitchFamily="34" charset="0"/>
              </a:rPr>
              <a:t>, G. et al. A multi-source dataset of urban life in the city of </a:t>
            </a:r>
            <a:r>
              <a:rPr lang="en-US" sz="900" b="0" i="0" dirty="0" err="1">
                <a:solidFill>
                  <a:srgbClr val="898989"/>
                </a:solidFill>
                <a:effectLst/>
                <a:latin typeface="IBM Plex Sans" panose="020B0503050203000203" pitchFamily="34" charset="0"/>
              </a:rPr>
              <a:t>milan</a:t>
            </a:r>
            <a:r>
              <a:rPr lang="en-US" sz="900" b="0" i="0" dirty="0">
                <a:solidFill>
                  <a:srgbClr val="898989"/>
                </a:solidFill>
                <a:effectLst/>
                <a:latin typeface="IBM Plex Sans" panose="020B0503050203000203" pitchFamily="34" charset="0"/>
              </a:rPr>
              <a:t> and the province of </a:t>
            </a:r>
            <a:r>
              <a:rPr lang="en-US" sz="900" b="0" i="0" dirty="0" err="1">
                <a:solidFill>
                  <a:srgbClr val="898989"/>
                </a:solidFill>
                <a:effectLst/>
                <a:latin typeface="IBM Plex Sans" panose="020B0503050203000203" pitchFamily="34" charset="0"/>
              </a:rPr>
              <a:t>trentino</a:t>
            </a:r>
            <a:r>
              <a:rPr lang="en-US" sz="900" b="0" i="0" dirty="0">
                <a:solidFill>
                  <a:srgbClr val="898989"/>
                </a:solidFill>
                <a:effectLst/>
                <a:latin typeface="IBM Plex Sans" panose="020B0503050203000203" pitchFamily="34" charset="0"/>
              </a:rPr>
              <a:t>. Sci Data 2, 2015. </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Grid (Telecom Italia)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Social Pulse (</a:t>
            </a:r>
            <a:r>
              <a:rPr lang="en-US" sz="1600" b="1" dirty="0" err="1">
                <a:latin typeface="IBM Plex Sans" panose="020B0503050203000203" pitchFamily="34" charset="0"/>
              </a:rPr>
              <a:t>Spazio</a:t>
            </a:r>
            <a:r>
              <a:rPr lang="en-US" sz="1600" b="1" dirty="0">
                <a:latin typeface="IBM Plex Sans" panose="020B0503050203000203" pitchFamily="34" charset="0"/>
              </a:rPr>
              <a:t> </a:t>
            </a:r>
            <a:r>
              <a:rPr lang="en-US" sz="1600" b="1" dirty="0" err="1">
                <a:latin typeface="IBM Plex Sans" panose="020B0503050203000203" pitchFamily="34" charset="0"/>
              </a:rPr>
              <a:t>Dati</a:t>
            </a:r>
            <a:r>
              <a:rPr lang="en-US" sz="1600" b="1" dirty="0">
                <a:latin typeface="IBM Plex Sans" panose="020B0503050203000203" pitchFamily="34" charset="0"/>
              </a:rPr>
              <a:t>, DEIB)</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solidFill>
                  <a:srgbClr val="0F62FF"/>
                </a:solidFill>
                <a:latin typeface="IBM Plex Sans" panose="020B0503050203000203" pitchFamily="34" charset="0"/>
              </a:rPr>
              <a:t>Telecommunications</a:t>
            </a:r>
            <a:r>
              <a:rPr lang="en-US" sz="1600" b="1" dirty="0">
                <a:latin typeface="IBM Plex Sans" panose="020B0503050203000203" pitchFamily="34" charset="0"/>
              </a:rPr>
              <a:t> (Telecom Italia)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Precipitations (</a:t>
            </a:r>
            <a:r>
              <a:rPr lang="en-US" sz="1600" b="1" dirty="0" err="1">
                <a:latin typeface="IBM Plex Sans" panose="020B0503050203000203" pitchFamily="34" charset="0"/>
              </a:rPr>
              <a:t>Metereotrentino</a:t>
            </a:r>
            <a:r>
              <a:rPr lang="en-US" sz="1600" b="1" dirty="0">
                <a:latin typeface="IBM Plex Sans" panose="020B0503050203000203" pitchFamily="34" charset="0"/>
              </a:rPr>
              <a:t>, ARPA)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Weather (ARPA)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Electricity (SET </a:t>
            </a:r>
            <a:r>
              <a:rPr lang="en-US" sz="1600" b="1" dirty="0" err="1">
                <a:latin typeface="IBM Plex Sans" panose="020B0503050203000203" pitchFamily="34" charset="0"/>
              </a:rPr>
              <a:t>Distribuizione</a:t>
            </a:r>
            <a:r>
              <a:rPr lang="en-US" sz="1600" b="1" dirty="0">
                <a:latin typeface="IBM Plex Sans" panose="020B0503050203000203" pitchFamily="34" charset="0"/>
              </a:rPr>
              <a:t> SPA)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News (</a:t>
            </a:r>
            <a:r>
              <a:rPr lang="en-US" sz="1600" b="1" dirty="0" err="1">
                <a:latin typeface="IBM Plex Sans" panose="020B0503050203000203" pitchFamily="34" charset="0"/>
              </a:rPr>
              <a:t>Citynews</a:t>
            </a:r>
            <a:r>
              <a:rPr lang="en-US" sz="1600" b="1" dirty="0">
                <a:latin typeface="IBM Plex Sans" panose="020B0503050203000203" pitchFamily="34" charset="0"/>
              </a:rPr>
              <a:t>)</a:t>
            </a:r>
          </a:p>
          <a:p>
            <a:pPr marL="342900" indent="-342900">
              <a:buFont typeface="+mj-lt"/>
              <a:buAutoNum type="arabicPeriod"/>
            </a:pP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9" name="Picture 6" descr="Resultado de imagem para ufu">
            <a:extLst>
              <a:ext uri="{FF2B5EF4-FFF2-40B4-BE49-F238E27FC236}">
                <a16:creationId xmlns:a16="http://schemas.microsoft.com/office/drawing/2014/main" id="{44A412D9-54A7-EF38-C104-2526048CB8B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3744249E-D4DC-F7EF-7E1B-7B0BC5D0A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53662324"/>
      </p:ext>
    </p:extLst>
  </p:cSld>
  <p:clrMapOvr>
    <a:masterClrMapping/>
  </p:clrMapOvr>
  <mc:AlternateContent xmlns:mc="http://schemas.openxmlformats.org/markup-compatibility/2006">
    <mc:Choice xmlns:p14="http://schemas.microsoft.com/office/powerpoint/2010/main" Requires="p14">
      <p:transition spd="slow" p14:dur="2000" advTm="41568"/>
    </mc:Choice>
    <mc:Fallback>
      <p:transition spd="slow" advTm="41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52</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Telecommunications dataset from Milan</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600" b="1" dirty="0">
                <a:solidFill>
                  <a:srgbClr val="0F62FF"/>
                </a:solidFill>
                <a:latin typeface="IBM Plex Sans" panose="020B0503050203000203" pitchFamily="34" charset="0"/>
              </a:rPr>
              <a:t>10,000 zonal regions </a:t>
            </a:r>
            <a:r>
              <a:rPr lang="en-US" sz="1600" b="1" dirty="0">
                <a:latin typeface="IBM Plex Sans" panose="020B0503050203000203" pitchFamily="34" charset="0"/>
              </a:rPr>
              <a:t>in a 100x100 </a:t>
            </a:r>
            <a:r>
              <a:rPr lang="en-US" sz="1600" b="1" dirty="0">
                <a:solidFill>
                  <a:srgbClr val="0F62FF"/>
                </a:solidFill>
                <a:latin typeface="IBM Plex Sans" panose="020B0503050203000203" pitchFamily="34" charset="0"/>
              </a:rPr>
              <a:t>regular</a:t>
            </a:r>
            <a:r>
              <a:rPr lang="en-US" sz="1600" b="1" dirty="0">
                <a:latin typeface="IBM Plex Sans" panose="020B0503050203000203" pitchFamily="34" charset="0"/>
              </a:rPr>
              <a:t> grid</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Each regions is a square of 0.06km</a:t>
            </a:r>
            <a:r>
              <a:rPr lang="en-US" sz="1600" b="1" baseline="30000" dirty="0">
                <a:latin typeface="IBM Plex Sans" panose="020B0503050203000203" pitchFamily="34" charset="0"/>
              </a:rPr>
              <a:t>2</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One log at every </a:t>
            </a:r>
            <a:r>
              <a:rPr lang="en-US" sz="1600" b="1" dirty="0">
                <a:solidFill>
                  <a:srgbClr val="0F62FF"/>
                </a:solidFill>
                <a:latin typeface="IBM Plex Sans" panose="020B0503050203000203" pitchFamily="34" charset="0"/>
              </a:rPr>
              <a:t>10 minutes </a:t>
            </a:r>
            <a:r>
              <a:rPr lang="en-US" sz="1600" b="1" dirty="0">
                <a:latin typeface="IBM Plex Sans" panose="020B0503050203000203" pitchFamily="34" charset="0"/>
              </a:rPr>
              <a:t>in every region</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solidFill>
                  <a:srgbClr val="0F62FF"/>
                </a:solidFill>
                <a:latin typeface="IBM Plex Sans" panose="020B0503050203000203" pitchFamily="34" charset="0"/>
              </a:rPr>
              <a:t>Call Detail Records (CDRs)</a:t>
            </a:r>
          </a:p>
          <a:p>
            <a:pPr marL="800100" lvl="1" indent="-342900">
              <a:buFont typeface="Arial" panose="020B0604020202020204" pitchFamily="34" charset="0"/>
              <a:buChar char="•"/>
            </a:pPr>
            <a:r>
              <a:rPr lang="en-US" sz="1600" b="1" dirty="0">
                <a:solidFill>
                  <a:srgbClr val="0F62FF"/>
                </a:solidFill>
                <a:latin typeface="IBM Plex Sans" panose="020B0503050203000203" pitchFamily="34" charset="0"/>
              </a:rPr>
              <a:t>Every time an user initiates or ends a network connection;</a:t>
            </a:r>
          </a:p>
          <a:p>
            <a:pPr marL="800100" lvl="1" indent="-342900">
              <a:buFont typeface="Arial" panose="020B0604020202020204" pitchFamily="34" charset="0"/>
              <a:buChar char="•"/>
            </a:pPr>
            <a:r>
              <a:rPr lang="en-US" sz="1600" b="1" dirty="0">
                <a:solidFill>
                  <a:srgbClr val="0F62FF"/>
                </a:solidFill>
                <a:latin typeface="IBM Plex Sans" panose="020B0503050203000203" pitchFamily="34" charset="0"/>
              </a:rPr>
              <a:t>For a given connection, an additional CDR is generated every 15 additional minutes of connection or if the user transfers more than 5MB over the internet;</a:t>
            </a:r>
          </a:p>
          <a:p>
            <a:pPr marL="800100" lvl="1" indent="-342900">
              <a:buFont typeface="Arial" panose="020B0604020202020204" pitchFamily="34" charset="0"/>
              <a:buChar char="•"/>
            </a:pPr>
            <a:r>
              <a:rPr lang="en-US" sz="1600" b="1" dirty="0">
                <a:solidFill>
                  <a:srgbClr val="0F62FF"/>
                </a:solidFill>
                <a:latin typeface="IBM Plex Sans" panose="020B0503050203000203" pitchFamily="34" charset="0"/>
              </a:rPr>
              <a:t>Other origins as SMS and calls, but this information is not used in this work.</a:t>
            </a:r>
          </a:p>
          <a:p>
            <a:pPr marL="342900" indent="-342900">
              <a:buFont typeface="Arial" panose="020B0604020202020204" pitchFamily="34" charset="0"/>
              <a:buChar char="•"/>
            </a:pP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6" name="Picture 6" descr="Resultado de imagem para ufu">
            <a:extLst>
              <a:ext uri="{FF2B5EF4-FFF2-40B4-BE49-F238E27FC236}">
                <a16:creationId xmlns:a16="http://schemas.microsoft.com/office/drawing/2014/main" id="{7D28D12D-2552-3716-4584-09D06A290C1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DCB03710-787E-A569-8AA3-14D79C6EA5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51990544"/>
      </p:ext>
    </p:extLst>
  </p:cSld>
  <p:clrMapOvr>
    <a:masterClrMapping/>
  </p:clrMapOvr>
  <mc:AlternateContent xmlns:mc="http://schemas.openxmlformats.org/markup-compatibility/2006">
    <mc:Choice xmlns:p14="http://schemas.microsoft.com/office/powerpoint/2010/main" Requires="p14">
      <p:transition spd="slow" p14:dur="2000" advTm="51296"/>
    </mc:Choice>
    <mc:Fallback>
      <p:transition spd="slow" advTm="51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53</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Anonymization of data</a:t>
            </a:r>
          </a:p>
        </p:txBody>
      </p:sp>
      <mc:AlternateContent xmlns:mc="http://schemas.openxmlformats.org/markup-compatibility/2006" xmlns:a14="http://schemas.microsoft.com/office/drawing/2010/main">
        <mc:Choice Requires="a14">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600" b="1" dirty="0">
                    <a:latin typeface="IBM Plex Sans" panose="020B0503050203000203" pitchFamily="34" charset="0"/>
                  </a:rPr>
                  <a:t>GDPR compliant</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Protects the real infrastructure capabilities</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Each parameter </a:t>
                </a:r>
                <a14:m>
                  <m:oMath xmlns:m="http://schemas.openxmlformats.org/officeDocument/2006/math">
                    <m:r>
                      <a:rPr lang="pt-BR" sz="1600" b="1" i="1" smtClean="0">
                        <a:latin typeface="Cambria Math" panose="02040503050406030204" pitchFamily="18" charset="0"/>
                      </a:rPr>
                      <m:t>𝒇</m:t>
                    </m:r>
                  </m:oMath>
                </a14:m>
                <a:r>
                  <a:rPr lang="en-US" sz="1600" b="1" dirty="0">
                    <a:latin typeface="IBM Plex Sans" panose="020B0503050203000203" pitchFamily="34" charset="0"/>
                  </a:rPr>
                  <a:t> is multiplied by a anonymization constant </a:t>
                </a:r>
                <a14:m>
                  <m:oMath xmlns:m="http://schemas.openxmlformats.org/officeDocument/2006/math">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𝒌</m:t>
                        </m:r>
                      </m:e>
                      <m:sub>
                        <m:r>
                          <a:rPr lang="pt-BR" sz="1600" b="1" i="1" smtClean="0">
                            <a:latin typeface="Cambria Math" panose="02040503050406030204" pitchFamily="18" charset="0"/>
                          </a:rPr>
                          <m:t>𝒇</m:t>
                        </m:r>
                      </m:sub>
                    </m:sSub>
                  </m:oMath>
                </a14:m>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7" name="Title">
                <a:extLst>
                  <a:ext uri="{FF2B5EF4-FFF2-40B4-BE49-F238E27FC236}">
                    <a16:creationId xmlns:a16="http://schemas.microsoft.com/office/drawing/2014/main" id="{48CFCC32-A6C6-4CD1-E85B-A358EE513708}"/>
                  </a:ext>
                </a:extLst>
              </p:cNvPr>
              <p:cNvSpPr txBox="1">
                <a:spLocks noRot="1" noChangeAspect="1" noMove="1" noResize="1" noEditPoints="1" noAdjustHandles="1" noChangeArrowheads="1" noChangeShapeType="1" noTextEdit="1"/>
              </p:cNvSpPr>
              <p:nvPr/>
            </p:nvSpPr>
            <p:spPr>
              <a:xfrm>
                <a:off x="531344" y="2249894"/>
                <a:ext cx="10683501" cy="3821122"/>
              </a:xfrm>
              <a:prstGeom prst="rect">
                <a:avLst/>
              </a:prstGeom>
              <a:blipFill>
                <a:blip r:embed="rId5"/>
                <a:stretch>
                  <a:fillRect l="-237" t="-1325"/>
                </a:stretch>
              </a:blipFill>
            </p:spPr>
            <p:txBody>
              <a:bodyPr/>
              <a:lstStyle/>
              <a:p>
                <a:r>
                  <a:rPr lang="pt-BR">
                    <a:noFill/>
                  </a:rPr>
                  <a:t> </a:t>
                </a:r>
              </a:p>
            </p:txBody>
          </p:sp>
        </mc:Fallback>
      </mc:AlternateContent>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6" descr="Resultado de imagem para ufu">
            <a:extLst>
              <a:ext uri="{FF2B5EF4-FFF2-40B4-BE49-F238E27FC236}">
                <a16:creationId xmlns:a16="http://schemas.microsoft.com/office/drawing/2014/main" id="{03AAF22B-3ADD-E55D-51E6-AF6AAD1BAF8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66B16FC6-B5D9-37B0-7095-EDDD19F5988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02195461"/>
      </p:ext>
    </p:extLst>
  </p:cSld>
  <p:clrMapOvr>
    <a:masterClrMapping/>
  </p:clrMapOvr>
  <mc:AlternateContent xmlns:mc="http://schemas.openxmlformats.org/markup-compatibility/2006">
    <mc:Choice xmlns:p14="http://schemas.microsoft.com/office/powerpoint/2010/main" Requires="p14">
      <p:transition spd="slow" p14:dur="2000" advTm="31584"/>
    </mc:Choice>
    <mc:Fallback>
      <p:transition spd="slow" advTm="31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11" name="Picture 10">
            <a:extLst>
              <a:ext uri="{FF2B5EF4-FFF2-40B4-BE49-F238E27FC236}">
                <a16:creationId xmlns:a16="http://schemas.microsoft.com/office/drawing/2014/main" id="{C5FB7649-6E4B-A202-D16A-CBB9C4A7CDE9}"/>
              </a:ext>
            </a:extLst>
          </p:cNvPr>
          <p:cNvPicPr>
            <a:picLocks noChangeAspect="1"/>
          </p:cNvPicPr>
          <p:nvPr/>
        </p:nvPicPr>
        <p:blipFill>
          <a:blip r:embed="rId3"/>
          <a:stretch>
            <a:fillRect/>
          </a:stretch>
        </p:blipFill>
        <p:spPr>
          <a:xfrm>
            <a:off x="250698" y="1645271"/>
            <a:ext cx="11690604" cy="1442703"/>
          </a:xfrm>
          <a:prstGeom prst="rect">
            <a:avLst/>
          </a:prstGeom>
        </p:spPr>
      </p:pic>
      <p:pic>
        <p:nvPicPr>
          <p:cNvPr id="12" name="Picture 11">
            <a:extLst>
              <a:ext uri="{FF2B5EF4-FFF2-40B4-BE49-F238E27FC236}">
                <a16:creationId xmlns:a16="http://schemas.microsoft.com/office/drawing/2014/main" id="{FCC07A38-602C-671F-20E9-1108086CF923}"/>
              </a:ext>
            </a:extLst>
          </p:cNvPr>
          <p:cNvPicPr>
            <a:picLocks noChangeAspect="1"/>
          </p:cNvPicPr>
          <p:nvPr/>
        </p:nvPicPr>
        <p:blipFill>
          <a:blip r:embed="rId4"/>
          <a:stretch>
            <a:fillRect/>
          </a:stretch>
        </p:blipFill>
        <p:spPr>
          <a:xfrm>
            <a:off x="261883" y="4225893"/>
            <a:ext cx="11668234" cy="887800"/>
          </a:xfrm>
          <a:prstGeom prst="rect">
            <a:avLst/>
          </a:prstGeom>
        </p:spPr>
      </p:pic>
      <p:sp>
        <p:nvSpPr>
          <p:cNvPr id="13" name="Rounded Rectangle 12">
            <a:extLst>
              <a:ext uri="{FF2B5EF4-FFF2-40B4-BE49-F238E27FC236}">
                <a16:creationId xmlns:a16="http://schemas.microsoft.com/office/drawing/2014/main" id="{1168861E-3F37-99D2-8CF4-2F71803DA5C6}"/>
              </a:ext>
            </a:extLst>
          </p:cNvPr>
          <p:cNvSpPr/>
          <p:nvPr/>
        </p:nvSpPr>
        <p:spPr>
          <a:xfrm>
            <a:off x="1304360" y="1984507"/>
            <a:ext cx="1050562"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Arrow Connector 16">
            <a:extLst>
              <a:ext uri="{FF2B5EF4-FFF2-40B4-BE49-F238E27FC236}">
                <a16:creationId xmlns:a16="http://schemas.microsoft.com/office/drawing/2014/main" id="{CB74092D-6E7E-6021-F86A-23ADDD1B2F90}"/>
              </a:ext>
            </a:extLst>
          </p:cNvPr>
          <p:cNvCxnSpPr>
            <a:cxnSpLocks/>
          </p:cNvCxnSpPr>
          <p:nvPr/>
        </p:nvCxnSpPr>
        <p:spPr>
          <a:xfrm>
            <a:off x="1304360" y="2441643"/>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744E9FD1-E675-CEE0-20A8-B200BFE7E1CD}"/>
              </a:ext>
            </a:extLst>
          </p:cNvPr>
          <p:cNvSpPr/>
          <p:nvPr/>
        </p:nvSpPr>
        <p:spPr>
          <a:xfrm>
            <a:off x="347804" y="1981264"/>
            <a:ext cx="265039"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 name="Straight Arrow Connector 19">
            <a:extLst>
              <a:ext uri="{FF2B5EF4-FFF2-40B4-BE49-F238E27FC236}">
                <a16:creationId xmlns:a16="http://schemas.microsoft.com/office/drawing/2014/main" id="{647C8B9B-4E88-E751-C335-9CAAD4C3DF0E}"/>
              </a:ext>
            </a:extLst>
          </p:cNvPr>
          <p:cNvCxnSpPr>
            <a:cxnSpLocks/>
          </p:cNvCxnSpPr>
          <p:nvPr/>
        </p:nvCxnSpPr>
        <p:spPr>
          <a:xfrm>
            <a:off x="347804" y="2438400"/>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6" descr="Resultado de imagem para ufu">
            <a:extLst>
              <a:ext uri="{FF2B5EF4-FFF2-40B4-BE49-F238E27FC236}">
                <a16:creationId xmlns:a16="http://schemas.microsoft.com/office/drawing/2014/main" id="{92128FB2-E8CC-103B-0334-C96D916A52A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F7F66996-99D7-5E81-F1F2-C4CDD72B0264}"/>
              </a:ext>
            </a:extLst>
          </p:cNvPr>
          <p:cNvSpPr/>
          <p:nvPr/>
        </p:nvSpPr>
        <p:spPr>
          <a:xfrm>
            <a:off x="9727659" y="1984507"/>
            <a:ext cx="930347"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ounded Rectangle 5">
            <a:extLst>
              <a:ext uri="{FF2B5EF4-FFF2-40B4-BE49-F238E27FC236}">
                <a16:creationId xmlns:a16="http://schemas.microsoft.com/office/drawing/2014/main" id="{35E4CD05-3E6D-21FB-9B12-9BFF3032FE0F}"/>
              </a:ext>
            </a:extLst>
          </p:cNvPr>
          <p:cNvSpPr/>
          <p:nvPr/>
        </p:nvSpPr>
        <p:spPr>
          <a:xfrm>
            <a:off x="9849785" y="4610282"/>
            <a:ext cx="613349" cy="216552"/>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Arrow Connector 16">
            <a:extLst>
              <a:ext uri="{FF2B5EF4-FFF2-40B4-BE49-F238E27FC236}">
                <a16:creationId xmlns:a16="http://schemas.microsoft.com/office/drawing/2014/main" id="{0CFD9810-F0B6-3C6E-F543-2E219EC0872C}"/>
              </a:ext>
            </a:extLst>
          </p:cNvPr>
          <p:cNvCxnSpPr>
            <a:cxnSpLocks/>
          </p:cNvCxnSpPr>
          <p:nvPr/>
        </p:nvCxnSpPr>
        <p:spPr>
          <a:xfrm>
            <a:off x="9731524" y="2458575"/>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3225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2" descr="A graph of different types of data&#10;&#10;Description automatically generated with medium confidence">
            <a:extLst>
              <a:ext uri="{FF2B5EF4-FFF2-40B4-BE49-F238E27FC236}">
                <a16:creationId xmlns:a16="http://schemas.microsoft.com/office/drawing/2014/main" id="{EB3D6BA3-B7C6-2B37-42CE-52F750421BDA}"/>
              </a:ext>
            </a:extLst>
          </p:cNvPr>
          <p:cNvPicPr>
            <a:picLocks noChangeAspect="1"/>
          </p:cNvPicPr>
          <p:nvPr/>
        </p:nvPicPr>
        <p:blipFill>
          <a:blip r:embed="rId5"/>
          <a:stretch>
            <a:fillRect/>
          </a:stretch>
        </p:blipFill>
        <p:spPr>
          <a:xfrm>
            <a:off x="3630301" y="1484290"/>
            <a:ext cx="4795555" cy="4256056"/>
          </a:xfrm>
          <a:prstGeom prst="rect">
            <a:avLst/>
          </a:prstGeom>
        </p:spPr>
      </p:pic>
      <p:sp>
        <p:nvSpPr>
          <p:cNvPr id="6" name="Title">
            <a:extLst>
              <a:ext uri="{FF2B5EF4-FFF2-40B4-BE49-F238E27FC236}">
                <a16:creationId xmlns:a16="http://schemas.microsoft.com/office/drawing/2014/main" id="{5FF00EBA-5C76-89C4-CF68-B0C3DBCD8F90}"/>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a:t>
            </a:r>
            <a:r>
              <a:rPr lang="en-US" sz="1600" dirty="0" err="1">
                <a:latin typeface="IBM Plex Sans" panose="020B0503050203000203" pitchFamily="34" charset="0"/>
              </a:rPr>
              <a:t>Barlacchi</a:t>
            </a:r>
            <a:endParaRPr lang="en-US" sz="1600" dirty="0">
              <a:latin typeface="IBM Plex Sans" panose="020B0503050203000203" pitchFamily="34" charset="0"/>
            </a:endParaRPr>
          </a:p>
        </p:txBody>
      </p:sp>
      <p:pic>
        <p:nvPicPr>
          <p:cNvPr id="2" name="Picture 6" descr="Resultado de imagem para ufu">
            <a:extLst>
              <a:ext uri="{FF2B5EF4-FFF2-40B4-BE49-F238E27FC236}">
                <a16:creationId xmlns:a16="http://schemas.microsoft.com/office/drawing/2014/main" id="{C9739719-22F3-E0DA-999B-E7006CD0C1B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D56E9D4C-A157-823C-5B6D-DB779AAAD7E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73560663"/>
      </p:ext>
    </p:extLst>
  </p:cSld>
  <p:clrMapOvr>
    <a:masterClrMapping/>
  </p:clrMapOvr>
  <mc:AlternateContent xmlns:mc="http://schemas.openxmlformats.org/markup-compatibility/2006">
    <mc:Choice xmlns:p14="http://schemas.microsoft.com/office/powerpoint/2010/main" Requires="p14">
      <p:transition spd="slow" p14:dur="2000" advTm="35328"/>
    </mc:Choice>
    <mc:Fallback>
      <p:transition spd="slow" advTm="35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56</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563496"/>
          </a:xfrm>
        </p:spPr>
        <p:txBody>
          <a:bodyPr anchor="t">
            <a:normAutofit/>
          </a:bodyPr>
          <a:lstStyle/>
          <a:p>
            <a:r>
              <a:rPr lang="en-US" sz="1600" b="1" dirty="0">
                <a:solidFill>
                  <a:srgbClr val="0F62FF"/>
                </a:solidFill>
                <a:latin typeface="IBM Plex Sans" panose="020B0503050203000203" pitchFamily="34" charset="0"/>
              </a:rPr>
              <a:t>Sudden changes </a:t>
            </a:r>
            <a:r>
              <a:rPr lang="en-US" sz="1600" b="1" dirty="0">
                <a:latin typeface="IBM Plex Sans" panose="020B0503050203000203" pitchFamily="34" charset="0"/>
              </a:rPr>
              <a:t>in network usage can </a:t>
            </a:r>
            <a:r>
              <a:rPr lang="en-US" sz="1600" b="1" dirty="0">
                <a:solidFill>
                  <a:srgbClr val="0F62FF"/>
                </a:solidFill>
                <a:latin typeface="IBM Plex Sans" panose="020B0503050203000203" pitchFamily="34" charset="0"/>
              </a:rPr>
              <a:t>make predictions inaccurate</a:t>
            </a:r>
            <a:r>
              <a:rPr lang="en-US" sz="1600" b="1" baseline="30000" dirty="0">
                <a:latin typeface="IBM Plex Sans" panose="020B0503050203000203" pitchFamily="34" charset="0"/>
              </a:rPr>
              <a:t>1</a:t>
            </a:r>
            <a:br>
              <a:rPr lang="en-US" sz="1600" b="1" dirty="0">
                <a:latin typeface="IBM Plex Sans" panose="020B0503050203000203" pitchFamily="34" charset="0"/>
              </a:rPr>
            </a:br>
            <a:br>
              <a:rPr lang="en-US" sz="1600" b="1" baseline="30000" dirty="0">
                <a:latin typeface="IBM Plex Sans" panose="020B0503050203000203" pitchFamily="34" charset="0"/>
              </a:rPr>
            </a:br>
            <a:r>
              <a:rPr lang="en-US" sz="1600" b="1" dirty="0">
                <a:latin typeface="IBM Plex Sans" panose="020B0503050203000203" pitchFamily="34" charset="0"/>
              </a:rPr>
              <a:t>Despite changes, </a:t>
            </a:r>
            <a:r>
              <a:rPr lang="en-US" sz="1600" b="1" dirty="0">
                <a:solidFill>
                  <a:srgbClr val="0F62FF"/>
                </a:solidFill>
                <a:latin typeface="IBM Plex Sans" panose="020B0503050203000203" pitchFamily="34" charset="0"/>
              </a:rPr>
              <a:t>patterns can be identified </a:t>
            </a:r>
            <a:r>
              <a:rPr lang="en-US" sz="1600" b="1" dirty="0">
                <a:latin typeface="IBM Plex Sans" panose="020B0503050203000203" pitchFamily="34" charset="0"/>
              </a:rPr>
              <a:t>and models could be developed</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0F62FF"/>
                </a:solidFill>
                <a:latin typeface="IBM Plex Sans" panose="020B0503050203000203" pitchFamily="34" charset="0"/>
              </a:rPr>
              <a:t>Traffic “hubs” </a:t>
            </a:r>
            <a:r>
              <a:rPr lang="en-US" sz="1600" b="1" dirty="0">
                <a:latin typeface="IBM Plex Sans" panose="020B0503050203000203" pitchFamily="34" charset="0"/>
              </a:rPr>
              <a:t>can be a good </a:t>
            </a:r>
            <a:r>
              <a:rPr lang="en-US" sz="1600" b="1" dirty="0">
                <a:solidFill>
                  <a:srgbClr val="0F62FF"/>
                </a:solidFill>
                <a:latin typeface="IBM Plex Sans" panose="020B0503050203000203" pitchFamily="34" charset="0"/>
              </a:rPr>
              <a:t>source of information </a:t>
            </a:r>
            <a:r>
              <a:rPr lang="en-US" sz="1600" b="1" dirty="0">
                <a:latin typeface="IBM Plex Sans" panose="020B0503050203000203" pitchFamily="34" charset="0"/>
              </a:rPr>
              <a:t>to traffic prediction</a:t>
            </a:r>
            <a:r>
              <a:rPr lang="en-US" sz="1600" b="1" baseline="30000" dirty="0">
                <a:latin typeface="IBM Plex Sans" panose="020B0503050203000203" pitchFamily="34" charset="0"/>
              </a:rPr>
              <a:t>3,4</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3939921"/>
            <a:ext cx="5257800" cy="2308324"/>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 D’ALCONZO, A. et al </a:t>
            </a:r>
            <a:r>
              <a:rPr lang="en-US" sz="900" b="0" i="0" dirty="0">
                <a:solidFill>
                  <a:srgbClr val="898989"/>
                </a:solidFill>
                <a:effectLst/>
                <a:latin typeface="IBM Plex Sans" panose="020B0503050203000203" pitchFamily="34" charset="0"/>
              </a:rPr>
              <a:t>. A survey on big data for network traffic monitoring and analysis. IEEE Transactions on Network and Service Management, v. 16, n. 3, p. 800–813, 2019. </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PIROZMAND, P. et al. Human mobility in opportunistic networks: Characteristics, models and prediction methods. Journal of Network and Computer Applications, Elsevier, v. 42, p. 45–58, 2014.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[3] WANG, H. et al. Characterizing the </a:t>
            </a:r>
            <a:r>
              <a:rPr lang="en-US" sz="900" dirty="0" err="1">
                <a:solidFill>
                  <a:srgbClr val="898989"/>
                </a:solidFill>
                <a:latin typeface="IBM Plex Sans" panose="020B0503050203000203" pitchFamily="34" charset="0"/>
              </a:rPr>
              <a:t>spatio</a:t>
            </a:r>
            <a:r>
              <a:rPr lang="en-US" sz="900" dirty="0">
                <a:solidFill>
                  <a:srgbClr val="898989"/>
                </a:solidFill>
                <a:latin typeface="IBM Plex Sans" panose="020B0503050203000203" pitchFamily="34" charset="0"/>
              </a:rPr>
              <a:t>-temporal inhomogeneity of mobile traffic in large-scale cellular data networks. In: Proceedings of the 7th International Workshop on Hot Topics in Planet-Scale </a:t>
            </a:r>
            <a:r>
              <a:rPr lang="en-US" sz="900" dirty="0" err="1">
                <a:solidFill>
                  <a:srgbClr val="898989"/>
                </a:solidFill>
                <a:latin typeface="IBM Plex Sans" panose="020B0503050203000203" pitchFamily="34" charset="0"/>
              </a:rPr>
              <a:t>MObile</a:t>
            </a:r>
            <a:r>
              <a:rPr lang="en-US" sz="900" dirty="0">
                <a:solidFill>
                  <a:srgbClr val="898989"/>
                </a:solidFill>
                <a:latin typeface="IBM Plex Sans" panose="020B0503050203000203" pitchFamily="34" charset="0"/>
              </a:rPr>
              <a:t> Computing and Online Social </a:t>
            </a:r>
            <a:r>
              <a:rPr lang="en-US" sz="900" dirty="0" err="1">
                <a:solidFill>
                  <a:srgbClr val="898989"/>
                </a:solidFill>
                <a:latin typeface="IBM Plex Sans" panose="020B0503050203000203" pitchFamily="34" charset="0"/>
              </a:rPr>
              <a:t>NeTworking</a:t>
            </a:r>
            <a:r>
              <a:rPr lang="en-US" sz="900" dirty="0">
                <a:solidFill>
                  <a:srgbClr val="898989"/>
                </a:solidFill>
                <a:latin typeface="IBM Plex Sans" panose="020B0503050203000203" pitchFamily="34" charset="0"/>
              </a:rPr>
              <a:t>. New York, NY, USA: Association for Computing Machinery, 2015. (HOTPOST ’15), p. 19–24. ISBN 9781450335171. </a:t>
            </a:r>
            <a:r>
              <a:rPr lang="en-US" sz="900" dirty="0" err="1">
                <a:solidFill>
                  <a:srgbClr val="898989"/>
                </a:solidFill>
                <a:latin typeface="IBM Plex Sans" panose="020B0503050203000203" pitchFamily="34" charset="0"/>
              </a:rPr>
              <a:t>Disponível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em</a:t>
            </a:r>
            <a:r>
              <a:rPr lang="en-US" sz="900" dirty="0">
                <a:solidFill>
                  <a:srgbClr val="898989"/>
                </a:solidFill>
                <a:latin typeface="IBM Plex Sans" panose="020B0503050203000203" pitchFamily="34" charset="0"/>
              </a:rPr>
              <a:t>: &lt;https://</a:t>
            </a:r>
            <a:r>
              <a:rPr lang="en-US" sz="900" dirty="0" err="1">
                <a:solidFill>
                  <a:srgbClr val="898989"/>
                </a:solidFill>
                <a:latin typeface="IBM Plex Sans" panose="020B0503050203000203" pitchFamily="34" charset="0"/>
              </a:rPr>
              <a:t>doi.org</a:t>
            </a:r>
            <a:r>
              <a:rPr lang="en-US" sz="900" dirty="0">
                <a:solidFill>
                  <a:srgbClr val="898989"/>
                </a:solidFill>
                <a:latin typeface="IBM Plex Sans" panose="020B0503050203000203" pitchFamily="34" charset="0"/>
              </a:rPr>
              <a:t>/10.1145/2757513.2757518&gt;.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[4] Wang, X. et al. </a:t>
            </a:r>
            <a:r>
              <a:rPr lang="en-US" sz="900" dirty="0" err="1">
                <a:solidFill>
                  <a:srgbClr val="898989"/>
                </a:solidFill>
                <a:latin typeface="IBM Plex Sans" panose="020B0503050203000203" pitchFamily="34" charset="0"/>
              </a:rPr>
              <a:t>Spatio</a:t>
            </a:r>
            <a:r>
              <a:rPr lang="en-US" sz="900" dirty="0">
                <a:solidFill>
                  <a:srgbClr val="898989"/>
                </a:solidFill>
                <a:latin typeface="IBM Plex Sans" panose="020B0503050203000203" pitchFamily="34" charset="0"/>
              </a:rPr>
              <a:t>-temporal analysis and prediction of cellular traffic in metropolis. In: 2017 IEEE 25th International Conference on Network Protocols (ICNP).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s.n</a:t>
            </a:r>
            <a:r>
              <a:rPr lang="en-US" sz="900" dirty="0">
                <a:solidFill>
                  <a:srgbClr val="898989"/>
                </a:solidFill>
                <a:latin typeface="IBM Plex Sans" panose="020B0503050203000203" pitchFamily="34" charset="0"/>
              </a:rPr>
              <a:t>.], 2017. p. 1–10. </a:t>
            </a:r>
          </a:p>
          <a:p>
            <a:endParaRPr lang="pt-BR" sz="900" dirty="0">
              <a:solidFill>
                <a:srgbClr val="898989"/>
              </a:solidFill>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6" descr="Resultado de imagem para ufu">
            <a:extLst>
              <a:ext uri="{FF2B5EF4-FFF2-40B4-BE49-F238E27FC236}">
                <a16:creationId xmlns:a16="http://schemas.microsoft.com/office/drawing/2014/main" id="{6C92AF6D-7FE9-C51F-D771-4CB0698F45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5681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sp>
        <p:nvSpPr>
          <p:cNvPr id="6" name="Title">
            <a:extLst>
              <a:ext uri="{FF2B5EF4-FFF2-40B4-BE49-F238E27FC236}">
                <a16:creationId xmlns:a16="http://schemas.microsoft.com/office/drawing/2014/main" id="{5FF00EBA-5C76-89C4-CF68-B0C3DBCD8F90}"/>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A map with many colored dots&#10;&#10;Description automatically generated">
            <a:extLst>
              <a:ext uri="{FF2B5EF4-FFF2-40B4-BE49-F238E27FC236}">
                <a16:creationId xmlns:a16="http://schemas.microsoft.com/office/drawing/2014/main" id="{BEA43508-896E-77C4-2CB2-D23D043049D2}"/>
              </a:ext>
            </a:extLst>
          </p:cNvPr>
          <p:cNvPicPr>
            <a:picLocks noChangeAspect="1"/>
          </p:cNvPicPr>
          <p:nvPr/>
        </p:nvPicPr>
        <p:blipFill>
          <a:blip r:embed="rId3"/>
          <a:stretch>
            <a:fillRect/>
          </a:stretch>
        </p:blipFill>
        <p:spPr>
          <a:xfrm>
            <a:off x="3816384" y="1402848"/>
            <a:ext cx="4559232" cy="4376863"/>
          </a:xfrm>
          <a:prstGeom prst="rect">
            <a:avLst/>
          </a:prstGeom>
        </p:spPr>
      </p:pic>
      <p:pic>
        <p:nvPicPr>
          <p:cNvPr id="2" name="Picture 6" descr="Resultado de imagem para ufu">
            <a:extLst>
              <a:ext uri="{FF2B5EF4-FFF2-40B4-BE49-F238E27FC236}">
                <a16:creationId xmlns:a16="http://schemas.microsoft.com/office/drawing/2014/main" id="{C00489E0-6643-1D83-7612-A43F03A65D6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747245"/>
      </p:ext>
    </p:extLst>
  </p:cSld>
  <p:clrMapOvr>
    <a:masterClrMapping/>
  </p:clrMapOvr>
  <mc:AlternateContent xmlns:mc="http://schemas.openxmlformats.org/markup-compatibility/2006">
    <mc:Choice xmlns:p14="http://schemas.microsoft.com/office/powerpoint/2010/main" Requires="p14">
      <p:transition spd="slow" p14:dur="2000" advTm="44827"/>
    </mc:Choice>
    <mc:Fallback>
      <p:transition spd="slow" advTm="4482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58</a:t>
            </a:fld>
            <a:endParaRPr lang="pt-BR"/>
          </a:p>
        </p:txBody>
      </p:sp>
      <p:pic>
        <p:nvPicPr>
          <p:cNvPr id="4" name="Picture 6" descr="Resultado de imagem para ufu">
            <a:extLst>
              <a:ext uri="{FF2B5EF4-FFF2-40B4-BE49-F238E27FC236}">
                <a16:creationId xmlns:a16="http://schemas.microsoft.com/office/drawing/2014/main" id="{45FBC684-0E24-9340-24D3-CC27A52762A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CC07090C-6724-D8E4-0C10-283D266C7D0F}"/>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Theoretical</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Preliminaries</a:t>
            </a:r>
            <a:r>
              <a:rPr lang="pt-BR" sz="2000" dirty="0">
                <a:latin typeface="IBM Plex Sans" panose="020B0503050203000203" pitchFamily="34" charset="0"/>
              </a:rPr>
              <a:t> </a:t>
            </a:r>
            <a:r>
              <a:rPr lang="pt-BR" sz="2000" dirty="0" err="1">
                <a:latin typeface="IBM Plex Sans" panose="020B0503050203000203" pitchFamily="34" charset="0"/>
              </a:rPr>
              <a:t>on</a:t>
            </a:r>
            <a:r>
              <a:rPr lang="pt-BR" sz="2000" dirty="0">
                <a:latin typeface="IBM Plex Sans" panose="020B0503050203000203" pitchFamily="34" charset="0"/>
              </a:rPr>
              <a:t> data </a:t>
            </a:r>
            <a:r>
              <a:rPr lang="pt-BR" sz="2000" dirty="0" err="1">
                <a:latin typeface="IBM Plex Sans" panose="020B0503050203000203" pitchFamily="34" charset="0"/>
              </a:rPr>
              <a:t>collection</a:t>
            </a:r>
            <a:r>
              <a:rPr lang="pt-BR" sz="2000" dirty="0">
                <a:latin typeface="IBM Plex Sans" panose="020B0503050203000203" pitchFamily="34" charset="0"/>
              </a:rPr>
              <a:t> for MTP-NT</a:t>
            </a:r>
          </a:p>
          <a:p>
            <a:pPr marL="514350" indent="-514350">
              <a:buFont typeface="+mj-lt"/>
              <a:buAutoNum type="arabicPeriod"/>
            </a:pPr>
            <a:r>
              <a:rPr lang="pt-BR" sz="2000" dirty="0">
                <a:solidFill>
                  <a:srgbClr val="0F62FF"/>
                </a:solidFill>
                <a:latin typeface="IBM Plex Sans" panose="020B0503050203000203" pitchFamily="34" charset="0"/>
              </a:rPr>
              <a:t>Framework </a:t>
            </a:r>
            <a:r>
              <a:rPr lang="pt-BR" sz="2000" dirty="0" err="1">
                <a:solidFill>
                  <a:srgbClr val="0F62FF"/>
                </a:solidFill>
                <a:latin typeface="IBM Plex Sans" panose="020B0503050203000203" pitchFamily="34" charset="0"/>
              </a:rPr>
              <a:t>structure</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and</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fundamentation</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1600" dirty="0" err="1">
                <a:solidFill>
                  <a:srgbClr val="0F62FF"/>
                </a:solidFill>
                <a:latin typeface="IBM Plex Sans" panose="020B0503050203000203" pitchFamily="34" charset="0"/>
              </a:rPr>
              <a:t>Mathematical</a:t>
            </a:r>
            <a:r>
              <a:rPr lang="pt-BR" sz="1600" dirty="0">
                <a:solidFill>
                  <a:srgbClr val="0F62FF"/>
                </a:solidFill>
                <a:latin typeface="IBM Plex Sans" panose="020B0503050203000203" pitchFamily="34" charset="0"/>
              </a:rPr>
              <a:t> </a:t>
            </a:r>
            <a:r>
              <a:rPr lang="pt-BR" sz="1600" dirty="0" err="1">
                <a:solidFill>
                  <a:srgbClr val="0F62FF"/>
                </a:solidFill>
                <a:latin typeface="IBM Plex Sans" panose="020B0503050203000203" pitchFamily="34" charset="0"/>
              </a:rPr>
              <a:t>formalization</a:t>
            </a:r>
            <a:r>
              <a:rPr lang="pt-BR" sz="1600" dirty="0">
                <a:solidFill>
                  <a:srgbClr val="0F62FF"/>
                </a:solidFill>
                <a:latin typeface="IBM Plex Sans" panose="020B0503050203000203" pitchFamily="34" charset="0"/>
              </a:rPr>
              <a:t> </a:t>
            </a:r>
            <a:r>
              <a:rPr lang="pt-BR" sz="1600" dirty="0" err="1">
                <a:solidFill>
                  <a:srgbClr val="0F62FF"/>
                </a:solidFill>
                <a:latin typeface="IBM Plex Sans" panose="020B0503050203000203" pitchFamily="34" charset="0"/>
              </a:rPr>
              <a:t>of</a:t>
            </a:r>
            <a:r>
              <a:rPr lang="pt-BR" sz="1600" dirty="0">
                <a:solidFill>
                  <a:srgbClr val="0F62FF"/>
                </a:solidFill>
                <a:latin typeface="IBM Plex Sans" panose="020B0503050203000203" pitchFamily="34" charset="0"/>
              </a:rPr>
              <a:t> MTP-NT </a:t>
            </a:r>
            <a:r>
              <a:rPr lang="pt-BR" sz="1600" dirty="0" err="1">
                <a:solidFill>
                  <a:srgbClr val="0F62FF"/>
                </a:solidFill>
                <a:latin typeface="IBM Plex Sans" panose="020B0503050203000203" pitchFamily="34" charset="0"/>
              </a:rPr>
              <a:t>operations</a:t>
            </a:r>
            <a:endParaRPr lang="pt-BR" sz="1600" dirty="0">
              <a:solidFill>
                <a:srgbClr val="0F62FF"/>
              </a:solidFill>
              <a:latin typeface="IBM Plex Sans" panose="020B0503050203000203" pitchFamily="34" charset="0"/>
            </a:endParaRPr>
          </a:p>
          <a:p>
            <a:pPr marL="971550" lvl="1" indent="-514350">
              <a:buFont typeface="+mj-lt"/>
              <a:buAutoNum type="arabicPeriod"/>
            </a:pPr>
            <a:r>
              <a:rPr lang="pt-BR" sz="1600" dirty="0">
                <a:solidFill>
                  <a:srgbClr val="0F62FF"/>
                </a:solidFill>
                <a:latin typeface="IBM Plex Sans" panose="020B0503050203000203" pitchFamily="34" charset="0"/>
              </a:rPr>
              <a:t>MTP-</a:t>
            </a:r>
            <a:r>
              <a:rPr lang="pt-BR" sz="1600" dirty="0" err="1">
                <a:solidFill>
                  <a:srgbClr val="0F62FF"/>
                </a:solidFill>
                <a:latin typeface="IBM Plex Sans" panose="020B0503050203000203" pitchFamily="34" charset="0"/>
              </a:rPr>
              <a:t>NT’s</a:t>
            </a:r>
            <a:r>
              <a:rPr lang="pt-BR" sz="1600" dirty="0">
                <a:solidFill>
                  <a:srgbClr val="0F62FF"/>
                </a:solidFill>
                <a:latin typeface="IBM Plex Sans" panose="020B0503050203000203" pitchFamily="34" charset="0"/>
              </a:rPr>
              <a:t> framework </a:t>
            </a:r>
            <a:r>
              <a:rPr lang="pt-BR" sz="1600" dirty="0" err="1">
                <a:solidFill>
                  <a:srgbClr val="0F62FF"/>
                </a:solidFill>
                <a:latin typeface="IBM Plex Sans" panose="020B0503050203000203" pitchFamily="34" charset="0"/>
              </a:rPr>
              <a:t>architecture</a:t>
            </a:r>
            <a:endParaRPr lang="pt-BR" sz="1600" dirty="0">
              <a:solidFill>
                <a:srgbClr val="0F62FF"/>
              </a:solidFill>
              <a:latin typeface="IBM Plex Sans" panose="020B0503050203000203" pitchFamily="34" charset="0"/>
            </a:endParaRPr>
          </a:p>
          <a:p>
            <a:pPr marL="514350" indent="-514350">
              <a:buFont typeface="+mj-lt"/>
              <a:buAutoNum type="arabicPeriod"/>
            </a:pPr>
            <a:r>
              <a:rPr lang="pt-BR" sz="1800" dirty="0">
                <a:latin typeface="IBM Plex Sans" panose="020B0503050203000203" pitchFamily="34" charset="0"/>
              </a:rPr>
              <a:t>Experimental </a:t>
            </a:r>
            <a:r>
              <a:rPr lang="pt-BR" sz="1800" dirty="0" err="1">
                <a:latin typeface="IBM Plex Sans" panose="020B0503050203000203" pitchFamily="34" charset="0"/>
              </a:rPr>
              <a:t>results</a:t>
            </a:r>
            <a:endParaRPr lang="pt-BR" sz="18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pic>
        <p:nvPicPr>
          <p:cNvPr id="8" name="Audio 7">
            <a:extLst>
              <a:ext uri="{FF2B5EF4-FFF2-40B4-BE49-F238E27FC236}">
                <a16:creationId xmlns:a16="http://schemas.microsoft.com/office/drawing/2014/main" id="{249607B1-94DD-51D4-D513-836B0B0B08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34216262"/>
      </p:ext>
    </p:extLst>
  </p:cSld>
  <p:clrMapOvr>
    <a:masterClrMapping/>
  </p:clrMapOvr>
  <mc:AlternateContent xmlns:mc="http://schemas.openxmlformats.org/markup-compatibility/2006">
    <mc:Choice xmlns:p14="http://schemas.microsoft.com/office/powerpoint/2010/main" Requires="p14">
      <p:transition spd="slow" p14:dur="2000" advTm="6560"/>
    </mc:Choice>
    <mc:Fallback>
      <p:transition spd="slow" advTm="6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59</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563496"/>
          </a:xfrm>
        </p:spPr>
        <p:txBody>
          <a:bodyPr anchor="t">
            <a:normAutofit/>
          </a:bodyPr>
          <a:lstStyle/>
          <a:p>
            <a:r>
              <a:rPr lang="en-US" sz="1600" b="1" dirty="0">
                <a:latin typeface="IBM Plex Sans" panose="020B0503050203000203" pitchFamily="34" charset="0"/>
              </a:rPr>
              <a:t>10,000 regions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 CDR sample for each 10 minutes, from November 1</a:t>
            </a:r>
            <a:r>
              <a:rPr lang="en-US" sz="1600" b="1" baseline="30000" dirty="0">
                <a:latin typeface="IBM Plex Sans" panose="020B0503050203000203" pitchFamily="34" charset="0"/>
              </a:rPr>
              <a:t>st</a:t>
            </a:r>
            <a:r>
              <a:rPr lang="en-US" sz="1600" b="1" dirty="0">
                <a:latin typeface="IBM Plex Sans" panose="020B0503050203000203" pitchFamily="34" charset="0"/>
              </a:rPr>
              <a:t> to December 31</a:t>
            </a:r>
            <a:r>
              <a:rPr lang="en-US" sz="1600" b="1" baseline="30000" dirty="0">
                <a:latin typeface="IBM Plex Sans" panose="020B0503050203000203" pitchFamily="34" charset="0"/>
              </a:rPr>
              <a:t>st</a:t>
            </a:r>
            <a:r>
              <a:rPr lang="en-US" sz="1600" b="1" dirty="0">
                <a:latin typeface="IBM Plex Sans" panose="020B0503050203000203" pitchFamily="34" charset="0"/>
              </a:rPr>
              <a:t> of 2013. Total: </a:t>
            </a:r>
            <a:r>
              <a:rPr lang="en-US" sz="1600" b="1" dirty="0">
                <a:solidFill>
                  <a:srgbClr val="0F62FF"/>
                </a:solidFill>
                <a:latin typeface="IBM Plex Sans" panose="020B0503050203000203" pitchFamily="34" charset="0"/>
              </a:rPr>
              <a:t>8928 traffic samples for each region </a:t>
            </a:r>
            <a:br>
              <a:rPr lang="en-US" sz="1600" b="1" dirty="0">
                <a:solidFill>
                  <a:srgbClr val="0F62FF"/>
                </a:solidFill>
                <a:latin typeface="IBM Plex Sans" panose="020B0503050203000203" pitchFamily="34" charset="0"/>
              </a:rPr>
            </a:br>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mc:AlternateContent xmlns:mc="http://schemas.openxmlformats.org/markup-compatibility/2006" xmlns:a14="http://schemas.microsoft.com/office/drawing/2010/main">
        <mc:Choice Requires="a14">
          <p:sp>
            <p:nvSpPr>
              <p:cNvPr id="3" name="Title">
                <a:extLst>
                  <a:ext uri="{FF2B5EF4-FFF2-40B4-BE49-F238E27FC236}">
                    <a16:creationId xmlns:a16="http://schemas.microsoft.com/office/drawing/2014/main" id="{EDA07325-B844-7F4F-6C47-83BAEE5EF6BC}"/>
                  </a:ext>
                </a:extLst>
              </p:cNvPr>
              <p:cNvSpPr txBox="1">
                <a:spLocks/>
              </p:cNvSpPr>
              <p:nvPr/>
            </p:nvSpPr>
            <p:spPr>
              <a:xfrm>
                <a:off x="5200048" y="3880403"/>
                <a:ext cx="724097"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r>
                        <a:rPr lang="pt-BR" sz="1600" b="1" i="1" smtClean="0">
                          <a:latin typeface="Cambria Math" panose="02040503050406030204" pitchFamily="18" charset="0"/>
                        </a:rPr>
                        <m:t>(</m:t>
                      </m:r>
                      <m:r>
                        <a:rPr lang="pt-BR" sz="1600" b="1" i="1" smtClean="0">
                          <a:latin typeface="Cambria Math" panose="02040503050406030204" pitchFamily="18" charset="0"/>
                        </a:rPr>
                        <m:t>𝒕</m:t>
                      </m:r>
                      <m:r>
                        <a:rPr lang="pt-BR" sz="1600" b="1" i="1" smtClean="0">
                          <a:latin typeface="Cambria Math" panose="02040503050406030204" pitchFamily="18" charset="0"/>
                        </a:rPr>
                        <m:t>)</m:t>
                      </m:r>
                    </m:oMath>
                  </m:oMathPara>
                </a14:m>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mc:Choice>
        <mc:Fallback xmlns="">
          <p:sp>
            <p:nvSpPr>
              <p:cNvPr id="3" name="Title">
                <a:extLst>
                  <a:ext uri="{FF2B5EF4-FFF2-40B4-BE49-F238E27FC236}">
                    <a16:creationId xmlns:a16="http://schemas.microsoft.com/office/drawing/2014/main" id="{EDA07325-B844-7F4F-6C47-83BAEE5EF6BC}"/>
                  </a:ext>
                </a:extLst>
              </p:cNvPr>
              <p:cNvSpPr txBox="1">
                <a:spLocks noRot="1" noChangeAspect="1" noMove="1" noResize="1" noEditPoints="1" noAdjustHandles="1" noChangeArrowheads="1" noChangeShapeType="1" noTextEdit="1"/>
              </p:cNvSpPr>
              <p:nvPr/>
            </p:nvSpPr>
            <p:spPr>
              <a:xfrm>
                <a:off x="5200048" y="3880403"/>
                <a:ext cx="724097" cy="377371"/>
              </a:xfrm>
              <a:prstGeom prst="rect">
                <a:avLst/>
              </a:prstGeom>
              <a:blipFill>
                <a:blip r:embed="rId5"/>
                <a:stretch>
                  <a:fillRect r="-155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Title">
                <a:extLst>
                  <a:ext uri="{FF2B5EF4-FFF2-40B4-BE49-F238E27FC236}">
                    <a16:creationId xmlns:a16="http://schemas.microsoft.com/office/drawing/2014/main" id="{B0620F89-52E4-DB5B-DF70-C06378C42823}"/>
                  </a:ext>
                </a:extLst>
              </p:cNvPr>
              <p:cNvSpPr txBox="1">
                <a:spLocks/>
              </p:cNvSpPr>
              <p:nvPr/>
            </p:nvSpPr>
            <p:spPr>
              <a:xfrm>
                <a:off x="6721525" y="3387694"/>
                <a:ext cx="2173847" cy="40948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b="1" dirty="0">
                    <a:latin typeface="IBM Plex Sans" panose="020B0503050203000203" pitchFamily="34" charset="0"/>
                  </a:rPr>
                  <a:t>Region </a:t>
                </a:r>
                <a14:m>
                  <m:oMath xmlns:m="http://schemas.openxmlformats.org/officeDocument/2006/math">
                    <m:r>
                      <a:rPr lang="pt-BR" sz="1100" b="1" i="1" smtClean="0">
                        <a:latin typeface="Cambria Math" panose="02040503050406030204" pitchFamily="18" charset="0"/>
                      </a:rPr>
                      <m:t>𝒎</m:t>
                    </m:r>
                    <m:r>
                      <a:rPr lang="pt-BR" sz="1100" b="1" i="1" smtClean="0">
                        <a:latin typeface="Cambria Math" panose="02040503050406030204" pitchFamily="18" charset="0"/>
                      </a:rPr>
                      <m:t>,</m:t>
                    </m:r>
                    <m:r>
                      <a:rPr lang="pt-BR" sz="1100" b="1" i="1" smtClean="0">
                        <a:latin typeface="Cambria Math" panose="02040503050406030204" pitchFamily="18" charset="0"/>
                      </a:rPr>
                      <m:t>𝒏</m:t>
                    </m:r>
                  </m:oMath>
                </a14:m>
                <a:r>
                  <a:rPr lang="en-US" sz="1100" b="1" dirty="0">
                    <a:latin typeface="IBM Plex Sans" panose="020B0503050203000203" pitchFamily="34" charset="0"/>
                  </a:rPr>
                  <a:t> for </a:t>
                </a:r>
                <a14:m>
                  <m:oMath xmlns:m="http://schemas.openxmlformats.org/officeDocument/2006/math">
                    <m:r>
                      <a:rPr lang="pt-BR" sz="1100" b="1" i="1">
                        <a:latin typeface="Cambria Math" panose="02040503050406030204" pitchFamily="18" charset="0"/>
                      </a:rPr>
                      <m:t>𝒎</m:t>
                    </m:r>
                    <m:r>
                      <a:rPr lang="pt-BR" sz="1100" b="1" i="1">
                        <a:latin typeface="Cambria Math" panose="02040503050406030204" pitchFamily="18" charset="0"/>
                      </a:rPr>
                      <m:t>,</m:t>
                    </m:r>
                    <m:r>
                      <a:rPr lang="pt-BR" sz="1100" b="1" i="1">
                        <a:latin typeface="Cambria Math" panose="02040503050406030204" pitchFamily="18" charset="0"/>
                      </a:rPr>
                      <m:t>𝒏</m:t>
                    </m:r>
                  </m:oMath>
                </a14:m>
                <a:r>
                  <a:rPr lang="en-US" sz="1100" b="1" dirty="0">
                    <a:latin typeface="IBM Plex Sans" panose="020B0503050203000203" pitchFamily="34" charset="0"/>
                  </a:rPr>
                  <a:t> between 0 and 99</a:t>
                </a:r>
              </a:p>
            </p:txBody>
          </p:sp>
        </mc:Choice>
        <mc:Fallback xmlns="">
          <p:sp>
            <p:nvSpPr>
              <p:cNvPr id="7" name="Title">
                <a:extLst>
                  <a:ext uri="{FF2B5EF4-FFF2-40B4-BE49-F238E27FC236}">
                    <a16:creationId xmlns:a16="http://schemas.microsoft.com/office/drawing/2014/main" id="{B0620F89-52E4-DB5B-DF70-C06378C42823}"/>
                  </a:ext>
                </a:extLst>
              </p:cNvPr>
              <p:cNvSpPr txBox="1">
                <a:spLocks noRot="1" noChangeAspect="1" noMove="1" noResize="1" noEditPoints="1" noAdjustHandles="1" noChangeArrowheads="1" noChangeShapeType="1" noTextEdit="1"/>
              </p:cNvSpPr>
              <p:nvPr/>
            </p:nvSpPr>
            <p:spPr>
              <a:xfrm>
                <a:off x="6721525" y="3387694"/>
                <a:ext cx="2173847" cy="409481"/>
              </a:xfrm>
              <a:prstGeom prst="rect">
                <a:avLst/>
              </a:prstGeom>
              <a:blipFill>
                <a:blip r:embed="rId6"/>
                <a:stretch>
                  <a:fillRect t="-2941" b="-29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Title">
                <a:extLst>
                  <a:ext uri="{FF2B5EF4-FFF2-40B4-BE49-F238E27FC236}">
                    <a16:creationId xmlns:a16="http://schemas.microsoft.com/office/drawing/2014/main" id="{6441E7C4-8797-05B6-91B5-B25D4FC42EBB}"/>
                  </a:ext>
                </a:extLst>
              </p:cNvPr>
              <p:cNvSpPr txBox="1">
                <a:spLocks/>
              </p:cNvSpPr>
              <p:nvPr/>
            </p:nvSpPr>
            <p:spPr>
              <a:xfrm>
                <a:off x="6721525" y="3810579"/>
                <a:ext cx="2757508" cy="5089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100" b="1" dirty="0">
                    <a:latin typeface="IBM Plex Sans" panose="020B0503050203000203" pitchFamily="34" charset="0"/>
                  </a:rPr>
                  <a:t>Time </a:t>
                </a:r>
                <a:r>
                  <a:rPr lang="pt-BR" sz="1100" b="1" dirty="0" err="1">
                    <a:latin typeface="IBM Plex Sans" panose="020B0503050203000203" pitchFamily="34" charset="0"/>
                  </a:rPr>
                  <a:t>period</a:t>
                </a:r>
                <a:r>
                  <a:rPr lang="pt-BR" sz="1100" b="1" dirty="0">
                    <a:latin typeface="IBM Plex Sans" panose="020B0503050203000203" pitchFamily="34" charset="0"/>
                  </a:rPr>
                  <a:t> </a:t>
                </a:r>
                <a14:m>
                  <m:oMath xmlns:m="http://schemas.openxmlformats.org/officeDocument/2006/math">
                    <m:r>
                      <a:rPr lang="pt-BR" sz="1100" b="1" i="1" smtClean="0">
                        <a:latin typeface="Cambria Math" panose="02040503050406030204" pitchFamily="18" charset="0"/>
                      </a:rPr>
                      <m:t>𝒕</m:t>
                    </m:r>
                  </m:oMath>
                </a14:m>
                <a:r>
                  <a:rPr lang="en-US" sz="1100" b="1" dirty="0">
                    <a:latin typeface="IBM Plex Sans" panose="020B0503050203000203" pitchFamily="34" charset="0"/>
                  </a:rPr>
                  <a:t> between </a:t>
                </a:r>
                <a14:m>
                  <m:oMath xmlns:m="http://schemas.openxmlformats.org/officeDocument/2006/math">
                    <m:r>
                      <a:rPr lang="pt-BR" sz="1100" b="1" i="1" smtClean="0">
                        <a:latin typeface="Cambria Math" panose="02040503050406030204" pitchFamily="18" charset="0"/>
                      </a:rPr>
                      <m:t>𝟏𝟑𝟖𝟑𝟐𝟔𝟎𝟒</m:t>
                    </m:r>
                    <m:r>
                      <a:rPr lang="pt-BR" sz="1100" b="1" i="1" smtClean="0">
                        <a:latin typeface="Cambria Math" panose="02040503050406030204" pitchFamily="18" charset="0"/>
                      </a:rPr>
                      <m:t>𝑬</m:t>
                    </m:r>
                    <m:r>
                      <a:rPr lang="pt-BR" sz="1100" b="1" i="1" smtClean="0">
                        <a:latin typeface="Cambria Math" panose="02040503050406030204" pitchFamily="18" charset="0"/>
                      </a:rPr>
                      <m:t>+</m:t>
                    </m:r>
                    <m:r>
                      <a:rPr lang="pt-BR" sz="1100" b="1" i="1" smtClean="0">
                        <a:latin typeface="Cambria Math" panose="02040503050406030204" pitchFamily="18" charset="0"/>
                      </a:rPr>
                      <m:t>𝟓</m:t>
                    </m:r>
                  </m:oMath>
                </a14:m>
                <a:r>
                  <a:rPr lang="en-US" sz="1100" b="1" dirty="0">
                    <a:latin typeface="IBM Plex Sans" panose="020B0503050203000203" pitchFamily="34" charset="0"/>
                  </a:rPr>
                  <a:t> to </a:t>
                </a:r>
                <a14:m>
                  <m:oMath xmlns:m="http://schemas.openxmlformats.org/officeDocument/2006/math">
                    <m:r>
                      <a:rPr lang="pt-BR" sz="1100" b="1" i="1" smtClean="0">
                        <a:latin typeface="Cambria Math" panose="02040503050406030204" pitchFamily="18" charset="0"/>
                      </a:rPr>
                      <m:t>𝟏𝟑𝟖𝟖𝟔𝟏𝟔𝟔</m:t>
                    </m:r>
                    <m:r>
                      <a:rPr lang="pt-BR" sz="1100" b="1" i="1" smtClean="0">
                        <a:latin typeface="Cambria Math" panose="02040503050406030204" pitchFamily="18" charset="0"/>
                      </a:rPr>
                      <m:t>𝑬</m:t>
                    </m:r>
                    <m:r>
                      <a:rPr lang="pt-BR" sz="1100" b="1" i="1" smtClean="0">
                        <a:latin typeface="Cambria Math" panose="02040503050406030204" pitchFamily="18" charset="0"/>
                      </a:rPr>
                      <m:t>+</m:t>
                    </m:r>
                    <m:r>
                      <a:rPr lang="pt-BR" sz="1100" b="1" i="1" smtClean="0">
                        <a:latin typeface="Cambria Math" panose="02040503050406030204" pitchFamily="18" charset="0"/>
                      </a:rPr>
                      <m:t>𝟒𝟓</m:t>
                    </m:r>
                  </m:oMath>
                </a14:m>
                <a:endParaRPr lang="en-US" sz="1100" b="1" dirty="0">
                  <a:latin typeface="IBM Plex Sans" panose="020B0503050203000203" pitchFamily="34" charset="0"/>
                </a:endParaRPr>
              </a:p>
            </p:txBody>
          </p:sp>
        </mc:Choice>
        <mc:Fallback xmlns="">
          <p:sp>
            <p:nvSpPr>
              <p:cNvPr id="9" name="Title">
                <a:extLst>
                  <a:ext uri="{FF2B5EF4-FFF2-40B4-BE49-F238E27FC236}">
                    <a16:creationId xmlns:a16="http://schemas.microsoft.com/office/drawing/2014/main" id="{6441E7C4-8797-05B6-91B5-B25D4FC42EBB}"/>
                  </a:ext>
                </a:extLst>
              </p:cNvPr>
              <p:cNvSpPr txBox="1">
                <a:spLocks noRot="1" noChangeAspect="1" noMove="1" noResize="1" noEditPoints="1" noAdjustHandles="1" noChangeArrowheads="1" noChangeShapeType="1" noTextEdit="1"/>
              </p:cNvSpPr>
              <p:nvPr/>
            </p:nvSpPr>
            <p:spPr>
              <a:xfrm>
                <a:off x="6721525" y="3810579"/>
                <a:ext cx="2757508" cy="508994"/>
              </a:xfrm>
              <a:prstGeom prst="rect">
                <a:avLst/>
              </a:prstGeom>
              <a:blipFill>
                <a:blip r:embed="rId7"/>
                <a:stretch>
                  <a:fillRect t="-2439"/>
                </a:stretch>
              </a:blipFill>
            </p:spPr>
            <p:txBody>
              <a:bodyPr/>
              <a:lstStyle/>
              <a:p>
                <a:r>
                  <a:rPr lang="pt-BR">
                    <a:noFill/>
                  </a:rPr>
                  <a:t> </a:t>
                </a:r>
              </a:p>
            </p:txBody>
          </p:sp>
        </mc:Fallback>
      </mc:AlternateContent>
      <p:cxnSp>
        <p:nvCxnSpPr>
          <p:cNvPr id="11" name="Elbow Connector 10">
            <a:extLst>
              <a:ext uri="{FF2B5EF4-FFF2-40B4-BE49-F238E27FC236}">
                <a16:creationId xmlns:a16="http://schemas.microsoft.com/office/drawing/2014/main" id="{6C2A3ED6-4F31-9871-B89F-1F4B6966AE6F}"/>
              </a:ext>
            </a:extLst>
          </p:cNvPr>
          <p:cNvCxnSpPr>
            <a:cxnSpLocks/>
            <a:stCxn id="3" idx="0"/>
            <a:endCxn id="7" idx="1"/>
          </p:cNvCxnSpPr>
          <p:nvPr/>
        </p:nvCxnSpPr>
        <p:spPr>
          <a:xfrm rot="5400000" flipH="1" flipV="1">
            <a:off x="5997827" y="3156705"/>
            <a:ext cx="287968" cy="1159428"/>
          </a:xfrm>
          <a:prstGeom prst="bentConnector2">
            <a:avLst/>
          </a:prstGeom>
          <a:ln>
            <a:solidFill>
              <a:srgbClr val="0F62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439EA15-3C65-95C3-7564-B5E3DE78366F}"/>
              </a:ext>
            </a:extLst>
          </p:cNvPr>
          <p:cNvCxnSpPr>
            <a:cxnSpLocks/>
            <a:stCxn id="3" idx="3"/>
            <a:endCxn id="9" idx="1"/>
          </p:cNvCxnSpPr>
          <p:nvPr/>
        </p:nvCxnSpPr>
        <p:spPr>
          <a:xfrm flipV="1">
            <a:off x="5924145" y="4065076"/>
            <a:ext cx="797380" cy="4013"/>
          </a:xfrm>
          <a:prstGeom prst="straightConnector1">
            <a:avLst/>
          </a:prstGeom>
          <a:ln>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6" descr="Resultado de imagem para ufu">
            <a:extLst>
              <a:ext uri="{FF2B5EF4-FFF2-40B4-BE49-F238E27FC236}">
                <a16:creationId xmlns:a16="http://schemas.microsoft.com/office/drawing/2014/main" id="{D6BAD052-B65F-59AE-5E5C-ED31DE7434F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700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a:latin typeface="IBM Plex Sans" panose="020B0503050203000203" pitchFamily="34" charset="0"/>
              </a:rPr>
              <a:t>A Mobile Traffic Predictor Enhanced by Neighboring Transportation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a:t>
            </a:fld>
            <a:endParaRPr lang="pt-BR">
              <a:latin typeface="IBM Plex Sans" panose="020B0503050203000203" pitchFamily="34" charset="0"/>
            </a:endParaRP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84315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Mobile Traffic Predictor Enhanced by Neighboring Transportation Data (MTP-NT)</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pic>
        <p:nvPicPr>
          <p:cNvPr id="6" name="Picture 6" descr="Resultado de imagem para ufu">
            <a:extLst>
              <a:ext uri="{FF2B5EF4-FFF2-40B4-BE49-F238E27FC236}">
                <a16:creationId xmlns:a16="http://schemas.microsoft.com/office/drawing/2014/main" id="{5B8AA6C5-DBD3-6511-7428-8C65B2E2E1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a:extLst>
              <a:ext uri="{FF2B5EF4-FFF2-40B4-BE49-F238E27FC236}">
                <a16:creationId xmlns:a16="http://schemas.microsoft.com/office/drawing/2014/main" id="{29C2BDC7-B4FC-7CA3-DD31-428C72DA235F}"/>
              </a:ext>
            </a:extLst>
          </p:cNvPr>
          <p:cNvSpPr txBox="1">
            <a:spLocks/>
          </p:cNvSpPr>
          <p:nvPr/>
        </p:nvSpPr>
        <p:spPr>
          <a:xfrm>
            <a:off x="739252" y="2668677"/>
            <a:ext cx="4757421" cy="365125"/>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rgbClr val="0F62FF"/>
                </a:solidFill>
              </a:rPr>
              <a:t>Machine Learning </a:t>
            </a:r>
            <a:r>
              <a:rPr lang="en-US" sz="1600" kern="0" dirty="0">
                <a:solidFill>
                  <a:schemeClr val="tx1"/>
                </a:solidFill>
              </a:rPr>
              <a:t>model</a:t>
            </a:r>
          </a:p>
        </p:txBody>
      </p:sp>
      <p:sp>
        <p:nvSpPr>
          <p:cNvPr id="3" name="Title">
            <a:extLst>
              <a:ext uri="{FF2B5EF4-FFF2-40B4-BE49-F238E27FC236}">
                <a16:creationId xmlns:a16="http://schemas.microsoft.com/office/drawing/2014/main" id="{BCA373EA-9C67-D879-2C07-889E33A43EC3}"/>
              </a:ext>
            </a:extLst>
          </p:cNvPr>
          <p:cNvSpPr txBox="1">
            <a:spLocks/>
          </p:cNvSpPr>
          <p:nvPr/>
        </p:nvSpPr>
        <p:spPr>
          <a:xfrm>
            <a:off x="739253" y="2453004"/>
            <a:ext cx="4133088" cy="21567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Is a</a:t>
            </a:r>
          </a:p>
        </p:txBody>
      </p:sp>
      <p:sp>
        <p:nvSpPr>
          <p:cNvPr id="9" name="Text Placeholder">
            <a:extLst>
              <a:ext uri="{FF2B5EF4-FFF2-40B4-BE49-F238E27FC236}">
                <a16:creationId xmlns:a16="http://schemas.microsoft.com/office/drawing/2014/main" id="{15598A5B-6846-104C-6013-BAF60D7F6D5B}"/>
              </a:ext>
            </a:extLst>
          </p:cNvPr>
          <p:cNvSpPr txBox="1">
            <a:spLocks/>
          </p:cNvSpPr>
          <p:nvPr/>
        </p:nvSpPr>
        <p:spPr>
          <a:xfrm>
            <a:off x="739250" y="4233196"/>
            <a:ext cx="4757421" cy="365125"/>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Providing a reliable </a:t>
            </a:r>
            <a:r>
              <a:rPr lang="en-US" sz="1600" kern="0" dirty="0">
                <a:solidFill>
                  <a:srgbClr val="0F62FF"/>
                </a:solidFill>
              </a:rPr>
              <a:t>network traffic prediction</a:t>
            </a:r>
          </a:p>
        </p:txBody>
      </p:sp>
      <p:sp>
        <p:nvSpPr>
          <p:cNvPr id="12" name="Title">
            <a:extLst>
              <a:ext uri="{FF2B5EF4-FFF2-40B4-BE49-F238E27FC236}">
                <a16:creationId xmlns:a16="http://schemas.microsoft.com/office/drawing/2014/main" id="{AB11554C-EF58-A82C-B509-CEBC591FAB79}"/>
              </a:ext>
            </a:extLst>
          </p:cNvPr>
          <p:cNvSpPr txBox="1">
            <a:spLocks/>
          </p:cNvSpPr>
          <p:nvPr/>
        </p:nvSpPr>
        <p:spPr>
          <a:xfrm>
            <a:off x="739251" y="4017523"/>
            <a:ext cx="4133088" cy="21567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By</a:t>
            </a:r>
          </a:p>
        </p:txBody>
      </p:sp>
      <p:sp>
        <p:nvSpPr>
          <p:cNvPr id="14" name="Text Placeholder">
            <a:extLst>
              <a:ext uri="{FF2B5EF4-FFF2-40B4-BE49-F238E27FC236}">
                <a16:creationId xmlns:a16="http://schemas.microsoft.com/office/drawing/2014/main" id="{E44B42E9-0AB5-AF5E-5EC6-704E30687C0B}"/>
              </a:ext>
            </a:extLst>
          </p:cNvPr>
          <p:cNvSpPr txBox="1">
            <a:spLocks/>
          </p:cNvSpPr>
          <p:nvPr/>
        </p:nvSpPr>
        <p:spPr>
          <a:xfrm>
            <a:off x="739251" y="3335539"/>
            <a:ext cx="4757421" cy="470040"/>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Helps the scheduler to better </a:t>
            </a:r>
            <a:r>
              <a:rPr lang="en-US" sz="1600" kern="0" dirty="0">
                <a:solidFill>
                  <a:srgbClr val="0F62FF"/>
                </a:solidFill>
              </a:rPr>
              <a:t>optimize </a:t>
            </a:r>
            <a:r>
              <a:rPr lang="en-US" sz="1600" kern="0" dirty="0">
                <a:solidFill>
                  <a:schemeClr val="tx1"/>
                </a:solidFill>
              </a:rPr>
              <a:t>the computational and/or radio resources</a:t>
            </a:r>
            <a:r>
              <a:rPr lang="en-US" sz="1600" kern="0" dirty="0">
                <a:solidFill>
                  <a:srgbClr val="0F62FF"/>
                </a:solidFill>
              </a:rPr>
              <a:t> </a:t>
            </a:r>
          </a:p>
        </p:txBody>
      </p:sp>
      <p:sp>
        <p:nvSpPr>
          <p:cNvPr id="15" name="Title">
            <a:extLst>
              <a:ext uri="{FF2B5EF4-FFF2-40B4-BE49-F238E27FC236}">
                <a16:creationId xmlns:a16="http://schemas.microsoft.com/office/drawing/2014/main" id="{50EF7FC8-6363-2CF8-5200-16BB8E5D9935}"/>
              </a:ext>
            </a:extLst>
          </p:cNvPr>
          <p:cNvSpPr txBox="1">
            <a:spLocks/>
          </p:cNvSpPr>
          <p:nvPr/>
        </p:nvSpPr>
        <p:spPr>
          <a:xfrm>
            <a:off x="739252" y="3119866"/>
            <a:ext cx="4133088" cy="21567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That</a:t>
            </a:r>
          </a:p>
        </p:txBody>
      </p:sp>
      <p:pic>
        <p:nvPicPr>
          <p:cNvPr id="20" name="Audio 19">
            <a:extLst>
              <a:ext uri="{FF2B5EF4-FFF2-40B4-BE49-F238E27FC236}">
                <a16:creationId xmlns:a16="http://schemas.microsoft.com/office/drawing/2014/main" id="{E62713F5-A1D6-40D9-5426-981F921F1F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35444925"/>
      </p:ext>
    </p:extLst>
  </p:cSld>
  <p:clrMapOvr>
    <a:masterClrMapping/>
  </p:clrMapOvr>
  <mc:AlternateContent xmlns:mc="http://schemas.openxmlformats.org/markup-compatibility/2006">
    <mc:Choice xmlns:p14="http://schemas.microsoft.com/office/powerpoint/2010/main" Requires="p14">
      <p:transition spd="slow" p14:dur="2000" advTm="27936"/>
    </mc:Choice>
    <mc:Fallback>
      <p:transition spd="slow" advTm="27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60</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10026"/>
          </a:xfrm>
        </p:spPr>
        <p:txBody>
          <a:bodyPr anchor="t">
            <a:normAutofit/>
          </a:bodyPr>
          <a:lstStyle/>
          <a:p>
            <a:r>
              <a:rPr lang="en-US" sz="1600" b="1" dirty="0">
                <a:latin typeface="IBM Plex Sans" panose="020B0503050203000203" pitchFamily="34" charset="0"/>
              </a:rPr>
              <a:t>Moore neighborhood</a:t>
            </a:r>
          </a:p>
        </p:txBody>
      </p:sp>
      <mc:AlternateContent xmlns:mc="http://schemas.openxmlformats.org/markup-compatibility/2006" xmlns:a14="http://schemas.microsoft.com/office/drawing/2010/main">
        <mc:Choice Requires="a14">
          <p:sp>
            <p:nvSpPr>
              <p:cNvPr id="3" name="Title">
                <a:extLst>
                  <a:ext uri="{FF2B5EF4-FFF2-40B4-BE49-F238E27FC236}">
                    <a16:creationId xmlns:a16="http://schemas.microsoft.com/office/drawing/2014/main" id="{EDA07325-B844-7F4F-6C47-83BAEE5EF6BC}"/>
                  </a:ext>
                </a:extLst>
              </p:cNvPr>
              <p:cNvSpPr txBox="1">
                <a:spLocks/>
              </p:cNvSpPr>
              <p:nvPr/>
            </p:nvSpPr>
            <p:spPr>
              <a:xfrm>
                <a:off x="4445211" y="2294794"/>
                <a:ext cx="3165739"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d>
                        <m:dPr>
                          <m:begChr m:val="|"/>
                          <m:endChr m:val="|"/>
                          <m:ctrlPr>
                            <a:rPr lang="pt-BR" sz="1600" b="1" i="1" smtClean="0">
                              <a:latin typeface="Cambria Math" panose="02040503050406030204" pitchFamily="18" charset="0"/>
                            </a:rPr>
                          </m:ctrlPr>
                        </m:dPr>
                        <m:e>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𝒎</m:t>
                          </m:r>
                          <m:r>
                            <a:rPr lang="pt-BR" sz="1600" b="1" i="1" smtClean="0">
                              <a:latin typeface="Cambria Math" panose="02040503050406030204" pitchFamily="18" charset="0"/>
                            </a:rPr>
                            <m:t>’</m:t>
                          </m:r>
                        </m:e>
                      </m:d>
                      <m:r>
                        <a:rPr lang="pt-BR" sz="1600" b="1" i="1" smtClean="0">
                          <a:latin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𝒅</m:t>
                      </m:r>
                      <m:r>
                        <a:rPr lang="pt-BR" sz="1600" b="1" i="1" smtClean="0">
                          <a:latin typeface="Cambria Math" panose="02040503050406030204" pitchFamily="18" charset="0"/>
                          <a:ea typeface="Cambria Math" panose="02040503050406030204" pitchFamily="18" charset="0"/>
                        </a:rPr>
                        <m:t>, </m:t>
                      </m:r>
                      <m:d>
                        <m:dPr>
                          <m:begChr m:val="|"/>
                          <m:endChr m:val="|"/>
                          <m:ctrlPr>
                            <a:rPr lang="pt-BR" sz="1600" b="1" i="1" smtClean="0">
                              <a:latin typeface="Cambria Math" panose="02040503050406030204" pitchFamily="18" charset="0"/>
                              <a:ea typeface="Cambria Math" panose="02040503050406030204" pitchFamily="18" charset="0"/>
                            </a:rPr>
                          </m:ctrlPr>
                        </m:dPr>
                        <m:e>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m:t>
                          </m:r>
                        </m:e>
                      </m:d>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𝒅</m:t>
                      </m:r>
                    </m:oMath>
                  </m:oMathPara>
                </a14:m>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mc:Choice>
        <mc:Fallback xmlns="">
          <p:sp>
            <p:nvSpPr>
              <p:cNvPr id="3" name="Title">
                <a:extLst>
                  <a:ext uri="{FF2B5EF4-FFF2-40B4-BE49-F238E27FC236}">
                    <a16:creationId xmlns:a16="http://schemas.microsoft.com/office/drawing/2014/main" id="{EDA07325-B844-7F4F-6C47-83BAEE5EF6BC}"/>
                  </a:ext>
                </a:extLst>
              </p:cNvPr>
              <p:cNvSpPr txBox="1">
                <a:spLocks noRot="1" noChangeAspect="1" noMove="1" noResize="1" noEditPoints="1" noAdjustHandles="1" noChangeArrowheads="1" noChangeShapeType="1" noTextEdit="1"/>
              </p:cNvSpPr>
              <p:nvPr/>
            </p:nvSpPr>
            <p:spPr>
              <a:xfrm>
                <a:off x="4445211" y="2294794"/>
                <a:ext cx="3165739" cy="37737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Title">
                <a:extLst>
                  <a:ext uri="{FF2B5EF4-FFF2-40B4-BE49-F238E27FC236}">
                    <a16:creationId xmlns:a16="http://schemas.microsoft.com/office/drawing/2014/main" id="{45CD499D-0AB1-18D5-F3A4-1B8738C4F9FF}"/>
                  </a:ext>
                </a:extLst>
              </p:cNvPr>
              <p:cNvSpPr txBox="1">
                <a:spLocks/>
              </p:cNvSpPr>
              <p:nvPr/>
            </p:nvSpPr>
            <p:spPr>
              <a:xfrm>
                <a:off x="528100" y="3114215"/>
                <a:ext cx="10683501" cy="5100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For a region </a:t>
                </a:r>
                <a14:m>
                  <m:oMath xmlns:m="http://schemas.openxmlformats.org/officeDocument/2006/math">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oMath>
                </a14:m>
                <a:r>
                  <a:rPr lang="en-US" sz="1600" b="1" dirty="0">
                    <a:latin typeface="IBM Plex Sans" panose="020B0503050203000203" pitchFamily="34" charset="0"/>
                  </a:rPr>
                  <a:t> the group of neighbors </a:t>
                </a:r>
                <a14:m>
                  <m:oMath xmlns:m="http://schemas.openxmlformats.org/officeDocument/2006/math">
                    <m:r>
                      <a:rPr lang="pt-BR" sz="1600" b="1" i="0" smtClean="0">
                        <a:latin typeface="Cambria Math" panose="02040503050406030204" pitchFamily="18" charset="0"/>
                      </a:rPr>
                      <m:t>𝐍</m:t>
                    </m:r>
                  </m:oMath>
                </a14:m>
                <a:r>
                  <a:rPr lang="en-US" sz="1600" b="1" dirty="0">
                    <a:latin typeface="IBM Plex Sans" panose="020B0503050203000203" pitchFamily="34" charset="0"/>
                  </a:rPr>
                  <a:t> within a degree </a:t>
                </a:r>
                <a14:m>
                  <m:oMath xmlns:m="http://schemas.openxmlformats.org/officeDocument/2006/math">
                    <m:r>
                      <a:rPr lang="pt-BR" sz="1600" b="1" i="1" smtClean="0">
                        <a:latin typeface="Cambria Math" panose="02040503050406030204" pitchFamily="18" charset="0"/>
                      </a:rPr>
                      <m:t>𝒅</m:t>
                    </m:r>
                  </m:oMath>
                </a14:m>
                <a:r>
                  <a:rPr lang="en-US" sz="1600" b="1" dirty="0">
                    <a:latin typeface="IBM Plex Sans" panose="020B0503050203000203" pitchFamily="34" charset="0"/>
                  </a:rPr>
                  <a:t> of distance is the group </a:t>
                </a:r>
                <a14:m>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smtClean="0">
                            <a:latin typeface="Cambria Math" panose="02040503050406030204" pitchFamily="18" charset="0"/>
                          </a:rPr>
                          <m:t>𝒅</m:t>
                        </m:r>
                      </m:sub>
                    </m:sSub>
                  </m:oMath>
                </a14:m>
                <a:endParaRPr lang="en-US" sz="1600" b="1" dirty="0">
                  <a:latin typeface="IBM Plex Sans" panose="020B0503050203000203" pitchFamily="34" charset="0"/>
                </a:endParaRPr>
              </a:p>
            </p:txBody>
          </p:sp>
        </mc:Choice>
        <mc:Fallback xmlns="">
          <p:sp>
            <p:nvSpPr>
              <p:cNvPr id="6" name="Title">
                <a:extLst>
                  <a:ext uri="{FF2B5EF4-FFF2-40B4-BE49-F238E27FC236}">
                    <a16:creationId xmlns:a16="http://schemas.microsoft.com/office/drawing/2014/main" id="{45CD499D-0AB1-18D5-F3A4-1B8738C4F9FF}"/>
                  </a:ext>
                </a:extLst>
              </p:cNvPr>
              <p:cNvSpPr txBox="1">
                <a:spLocks noRot="1" noChangeAspect="1" noMove="1" noResize="1" noEditPoints="1" noAdjustHandles="1" noChangeArrowheads="1" noChangeShapeType="1" noTextEdit="1"/>
              </p:cNvSpPr>
              <p:nvPr/>
            </p:nvSpPr>
            <p:spPr>
              <a:xfrm>
                <a:off x="528100" y="3114215"/>
                <a:ext cx="10683501" cy="510026"/>
              </a:xfrm>
              <a:prstGeom prst="rect">
                <a:avLst/>
              </a:prstGeom>
              <a:blipFill>
                <a:blip r:embed="rId6"/>
                <a:stretch>
                  <a:fillRect l="-356" t="-97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89B4492-6F80-77EC-4262-82006853F367}"/>
                  </a:ext>
                </a:extLst>
              </p:cNvPr>
              <p:cNvSpPr txBox="1">
                <a:spLocks/>
              </p:cNvSpPr>
              <p:nvPr/>
            </p:nvSpPr>
            <p:spPr>
              <a:xfrm>
                <a:off x="528100" y="3624241"/>
                <a:ext cx="11135800"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a:latin typeface="Cambria Math" panose="02040503050406030204" pitchFamily="18" charset="0"/>
                            </a:rPr>
                            <m:t>𝒅</m:t>
                          </m:r>
                        </m:sub>
                      </m:sSub>
                      <m:r>
                        <a:rPr lang="pt-BR" sz="1600" b="1" i="1" smtClean="0">
                          <a:latin typeface="Cambria Math" panose="02040503050406030204" pitchFamily="18" charset="0"/>
                        </a:rPr>
                        <m:t>=</m:t>
                      </m:r>
                      <m:d>
                        <m:dPr>
                          <m:begChr m:val="{"/>
                          <m:endChr m:val="}"/>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r>
                            <a:rPr lang="pt-BR" sz="1600" b="1" i="1" smtClean="0">
                              <a:latin typeface="Cambria Math" panose="02040503050406030204" pitchFamily="18" charset="0"/>
                            </a:rPr>
                            <m:t>|</m:t>
                          </m:r>
                          <m:d>
                            <m:dPr>
                              <m:begChr m:val="|"/>
                              <m:endChr m:val="|"/>
                              <m:ctrlPr>
                                <a:rPr lang="pt-BR" sz="1600" b="1" i="1">
                                  <a:latin typeface="Cambria Math" panose="02040503050406030204" pitchFamily="18" charset="0"/>
                                </a:rPr>
                              </m:ctrlPr>
                            </m:dPr>
                            <m:e>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𝒎</m:t>
                              </m:r>
                              <m:r>
                                <a:rPr lang="pt-BR" sz="1600" b="1" i="1">
                                  <a:latin typeface="Cambria Math" panose="02040503050406030204" pitchFamily="18" charset="0"/>
                                </a:rPr>
                                <m:t>’</m:t>
                              </m:r>
                            </m:e>
                          </m:d>
                          <m:r>
                            <a:rPr lang="pt-BR" sz="1600" b="1" i="1">
                              <a:latin typeface="Cambria Math" panose="02040503050406030204" pitchFamily="18" charset="0"/>
                            </a:rPr>
                            <m:t> </m:t>
                          </m:r>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𝒅</m:t>
                          </m:r>
                          <m:r>
                            <a:rPr lang="pt-BR" sz="1600" b="1" i="1">
                              <a:latin typeface="Cambria Math" panose="02040503050406030204" pitchFamily="18" charset="0"/>
                              <a:ea typeface="Cambria Math" panose="02040503050406030204" pitchFamily="18" charset="0"/>
                            </a:rPr>
                            <m:t>, </m:t>
                          </m:r>
                          <m:d>
                            <m:dPr>
                              <m:begChr m:val="|"/>
                              <m:endChr m:val="|"/>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𝒏</m:t>
                              </m:r>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𝒏</m:t>
                              </m:r>
                              <m:r>
                                <a:rPr lang="pt-BR" sz="1600" b="1" i="1">
                                  <a:latin typeface="Cambria Math" panose="02040503050406030204" pitchFamily="18" charset="0"/>
                                  <a:ea typeface="Cambria Math" panose="02040503050406030204" pitchFamily="18" charset="0"/>
                                </a:rPr>
                                <m:t>’</m:t>
                              </m:r>
                            </m:e>
                          </m:d>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𝒅</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𝒎</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𝒎</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 ∈</m:t>
                          </m:r>
                          <m:d>
                            <m:dPr>
                              <m:begChr m:val="{"/>
                              <m:endChr m:val="}"/>
                              <m:ctrlPr>
                                <a:rPr lang="pt-BR" sz="1600" b="1" i="1" smtClean="0">
                                  <a:latin typeface="Cambria Math" panose="02040503050406030204" pitchFamily="18" charset="0"/>
                                  <a:ea typeface="Cambria Math" panose="02040503050406030204" pitchFamily="18" charset="0"/>
                                </a:rPr>
                              </m:ctrlPr>
                            </m:dPr>
                            <m:e>
                              <m:r>
                                <a:rPr lang="pt-BR" sz="1600" b="1" i="1" smtClean="0">
                                  <a:latin typeface="Cambria Math" panose="02040503050406030204" pitchFamily="18" charset="0"/>
                                  <a:ea typeface="Cambria Math" panose="02040503050406030204" pitchFamily="18" charset="0"/>
                                </a:rPr>
                                <m:t>𝟎</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𝟏</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𝟗𝟗</m:t>
                              </m:r>
                            </m:e>
                          </m:d>
                        </m:e>
                      </m:d>
                    </m:oMath>
                  </m:oMathPara>
                </a14:m>
                <a:endParaRPr lang="en-US" sz="1600" b="1"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89B4492-6F80-77EC-4262-82006853F367}"/>
                  </a:ext>
                </a:extLst>
              </p:cNvPr>
              <p:cNvSpPr txBox="1">
                <a:spLocks noRot="1" noChangeAspect="1" noMove="1" noResize="1" noEditPoints="1" noAdjustHandles="1" noChangeArrowheads="1" noChangeShapeType="1" noTextEdit="1"/>
              </p:cNvSpPr>
              <p:nvPr/>
            </p:nvSpPr>
            <p:spPr>
              <a:xfrm>
                <a:off x="528100" y="3624241"/>
                <a:ext cx="11135800" cy="377371"/>
              </a:xfrm>
              <a:prstGeom prst="rect">
                <a:avLst/>
              </a:prstGeom>
              <a:blipFill>
                <a:blip r:embed="rId7"/>
                <a:stretch>
                  <a:fillRect b="-3333"/>
                </a:stretch>
              </a:blipFill>
            </p:spPr>
            <p:txBody>
              <a:bodyPr/>
              <a:lstStyle/>
              <a:p>
                <a:r>
                  <a:rPr lang="pt-BR">
                    <a:noFill/>
                  </a:rPr>
                  <a:t> </a:t>
                </a:r>
              </a:p>
            </p:txBody>
          </p:sp>
        </mc:Fallback>
      </mc:AlternateContent>
      <p:pic>
        <p:nvPicPr>
          <p:cNvPr id="7" name="Picture 6" descr="Resultado de imagem para ufu">
            <a:extLst>
              <a:ext uri="{FF2B5EF4-FFF2-40B4-BE49-F238E27FC236}">
                <a16:creationId xmlns:a16="http://schemas.microsoft.com/office/drawing/2014/main" id="{2F424F86-3340-00DB-1798-54D60491918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a:extLst>
              <a:ext uri="{FF2B5EF4-FFF2-40B4-BE49-F238E27FC236}">
                <a16:creationId xmlns:a16="http://schemas.microsoft.com/office/drawing/2014/main" id="{2233648A-3962-FEDB-DCBA-916C53283699}"/>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Tree>
    <p:extLst>
      <p:ext uri="{BB962C8B-B14F-4D97-AF65-F5344CB8AC3E}">
        <p14:creationId xmlns:p14="http://schemas.microsoft.com/office/powerpoint/2010/main" val="10297147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61</a:t>
            </a:fld>
            <a:endParaRPr lang="pt-BR">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6" name="Title">
                <a:extLst>
                  <a:ext uri="{FF2B5EF4-FFF2-40B4-BE49-F238E27FC236}">
                    <a16:creationId xmlns:a16="http://schemas.microsoft.com/office/drawing/2014/main" id="{45CD499D-0AB1-18D5-F3A4-1B8738C4F9FF}"/>
                  </a:ext>
                </a:extLst>
              </p:cNvPr>
              <p:cNvSpPr txBox="1">
                <a:spLocks/>
              </p:cNvSpPr>
              <p:nvPr/>
            </p:nvSpPr>
            <p:spPr>
              <a:xfrm>
                <a:off x="643400" y="1951062"/>
                <a:ext cx="10683501" cy="5100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smtClean="0">
                            <a:latin typeface="Cambria Math" panose="02040503050406030204" pitchFamily="18" charset="0"/>
                          </a:rPr>
                          <m:t>𝒅</m:t>
                        </m:r>
                      </m:sub>
                    </m:sSub>
                  </m:oMath>
                </a14:m>
                <a:r>
                  <a:rPr lang="en-US" sz="1600" b="1" dirty="0">
                    <a:latin typeface="IBM Plex Sans" panose="020B0503050203000203" pitchFamily="34" charset="0"/>
                  </a:rPr>
                  <a:t> Scales with the increment of </a:t>
                </a:r>
                <a:r>
                  <a:rPr lang="en-US" sz="1600" b="1" dirty="0" err="1">
                    <a:latin typeface="IBM Plex Sans" panose="020B0503050203000203" pitchFamily="34" charset="0"/>
                  </a:rPr>
                  <a:t>moore</a:t>
                </a:r>
                <a:r>
                  <a:rPr lang="en-US" sz="1600" b="1" dirty="0">
                    <a:latin typeface="IBM Plex Sans" panose="020B0503050203000203" pitchFamily="34" charset="0"/>
                  </a:rPr>
                  <a:t> neighborhoods</a:t>
                </a:r>
              </a:p>
            </p:txBody>
          </p:sp>
        </mc:Choice>
        <mc:Fallback xmlns="">
          <p:sp>
            <p:nvSpPr>
              <p:cNvPr id="6" name="Title">
                <a:extLst>
                  <a:ext uri="{FF2B5EF4-FFF2-40B4-BE49-F238E27FC236}">
                    <a16:creationId xmlns:a16="http://schemas.microsoft.com/office/drawing/2014/main" id="{45CD499D-0AB1-18D5-F3A4-1B8738C4F9FF}"/>
                  </a:ext>
                </a:extLst>
              </p:cNvPr>
              <p:cNvSpPr txBox="1">
                <a:spLocks noRot="1" noChangeAspect="1" noMove="1" noResize="1" noEditPoints="1" noAdjustHandles="1" noChangeArrowheads="1" noChangeShapeType="1" noTextEdit="1"/>
              </p:cNvSpPr>
              <p:nvPr/>
            </p:nvSpPr>
            <p:spPr>
              <a:xfrm>
                <a:off x="643400" y="1951062"/>
                <a:ext cx="10683501" cy="510026"/>
              </a:xfrm>
              <a:prstGeom prst="rect">
                <a:avLst/>
              </a:prstGeom>
              <a:blipFill>
                <a:blip r:embed="rId5"/>
                <a:stretch>
                  <a:fillRect t="-8333"/>
                </a:stretch>
              </a:blipFill>
            </p:spPr>
            <p:txBody>
              <a:bodyPr/>
              <a:lstStyle/>
              <a:p>
                <a:r>
                  <a:rPr lang="pt-BR">
                    <a:noFill/>
                  </a:rPr>
                  <a:t> </a:t>
                </a:r>
              </a:p>
            </p:txBody>
          </p:sp>
        </mc:Fallback>
      </mc:AlternateContent>
      <p:pic>
        <p:nvPicPr>
          <p:cNvPr id="7" name="Picture 6" descr="Resultado de imagem para ufu">
            <a:extLst>
              <a:ext uri="{FF2B5EF4-FFF2-40B4-BE49-F238E27FC236}">
                <a16:creationId xmlns:a16="http://schemas.microsoft.com/office/drawing/2014/main" id="{2F424F86-3340-00DB-1798-54D60491918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a:extLst>
              <a:ext uri="{FF2B5EF4-FFF2-40B4-BE49-F238E27FC236}">
                <a16:creationId xmlns:a16="http://schemas.microsoft.com/office/drawing/2014/main" id="{5C9044C1-ED21-750E-5429-209AF13103A7}"/>
              </a:ext>
            </a:extLst>
          </p:cNvPr>
          <p:cNvPicPr>
            <a:picLocks noChangeAspect="1"/>
          </p:cNvPicPr>
          <p:nvPr/>
        </p:nvPicPr>
        <p:blipFill>
          <a:blip r:embed="rId7"/>
          <a:stretch>
            <a:fillRect/>
          </a:stretch>
        </p:blipFill>
        <p:spPr>
          <a:xfrm>
            <a:off x="1822144" y="3008965"/>
            <a:ext cx="8326012" cy="2029108"/>
          </a:xfrm>
          <a:prstGeom prst="rect">
            <a:avLst/>
          </a:prstGeom>
        </p:spPr>
      </p:pic>
      <p:sp>
        <p:nvSpPr>
          <p:cNvPr id="14" name="Text Placeholder">
            <a:extLst>
              <a:ext uri="{FF2B5EF4-FFF2-40B4-BE49-F238E27FC236}">
                <a16:creationId xmlns:a16="http://schemas.microsoft.com/office/drawing/2014/main" id="{99F926ED-2611-EE48-1BBE-AE09953595D8}"/>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Tree>
    <p:extLst>
      <p:ext uri="{BB962C8B-B14F-4D97-AF65-F5344CB8AC3E}">
        <p14:creationId xmlns:p14="http://schemas.microsoft.com/office/powerpoint/2010/main" val="1390730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62</a:t>
            </a:fld>
            <a:endParaRPr lang="pt-BR">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2142575"/>
                <a:ext cx="10683501" cy="1296665"/>
              </a:xfrm>
            </p:spPr>
            <p:txBody>
              <a:bodyPr anchor="t">
                <a:normAutofit/>
              </a:bodyPr>
              <a:lstStyle/>
              <a:p>
                <a14:m>
                  <m:oMath xmlns:m="http://schemas.openxmlformats.org/officeDocument/2006/math">
                    <m:r>
                      <a:rPr lang="pt-BR" sz="1600" b="1" i="1" smtClean="0">
                        <a:latin typeface="Cambria Math" panose="02040503050406030204" pitchFamily="18" charset="0"/>
                      </a:rPr>
                      <m:t>𝑻</m:t>
                    </m:r>
                  </m:oMath>
                </a14:m>
                <a:r>
                  <a:rPr lang="en-US" sz="1600" b="1" dirty="0">
                    <a:latin typeface="IBM Plex Sans" panose="020B0503050203000203" pitchFamily="34" charset="0"/>
                  </a:rPr>
                  <a:t>: Set of transport hubs</a:t>
                </a:r>
                <a:br>
                  <a:rPr lang="en-US" sz="1600" b="1" dirty="0">
                    <a:latin typeface="IBM Plex Sans" panose="020B0503050203000203" pitchFamily="34" charset="0"/>
                  </a:rPr>
                </a:br>
                <a:br>
                  <a:rPr lang="en-US" sz="1600" b="1" dirty="0">
                    <a:latin typeface="IBM Plex Sans" panose="020B0503050203000203" pitchFamily="34" charset="0"/>
                  </a:rPr>
                </a:br>
                <a14:m>
                  <m:oMath xmlns:m="http://schemas.openxmlformats.org/officeDocument/2006/math">
                    <m:r>
                      <a:rPr lang="pt-BR" sz="1600" b="1" i="1" smtClean="0">
                        <a:latin typeface="Cambria Math" panose="02040503050406030204" pitchFamily="18" charset="0"/>
                      </a:rPr>
                      <m:t>𝒇</m:t>
                    </m:r>
                  </m:oMath>
                </a14:m>
                <a:r>
                  <a:rPr lang="en-US" sz="1600" b="1" dirty="0">
                    <a:latin typeface="IBM Plex Sans" panose="020B0503050203000203" pitchFamily="34" charset="0"/>
                  </a:rPr>
                  <a:t>: Feature selection to choose the most pertinent transport hubs to the given region</a:t>
                </a:r>
                <a:br>
                  <a:rPr lang="en-US" sz="1600" b="1" dirty="0">
                    <a:latin typeface="IBM Plex Sans" panose="020B0503050203000203" pitchFamily="34" charset="0"/>
                  </a:rPr>
                </a:br>
                <a:br>
                  <a:rPr lang="en-US" sz="1600" b="1" dirty="0">
                    <a:latin typeface="IBM Plex Sans" panose="020B0503050203000203" pitchFamily="34" charset="0"/>
                  </a:rPr>
                </a:br>
                <a14:m>
                  <m:oMath xmlns:m="http://schemas.openxmlformats.org/officeDocument/2006/math">
                    <m:sSub>
                      <m:sSubPr>
                        <m:ctrlPr>
                          <a:rPr lang="en-US" sz="1600" b="1" i="1" smtClean="0">
                            <a:latin typeface="Cambria Math" panose="02040503050406030204" pitchFamily="18" charset="0"/>
                          </a:rPr>
                        </m:ctrlPr>
                      </m:sSubPr>
                      <m:e>
                        <m:r>
                          <a:rPr lang="pt-BR" sz="1600" b="1" i="1" smtClean="0">
                            <a:latin typeface="Cambria Math" panose="02040503050406030204" pitchFamily="18" charset="0"/>
                          </a:rPr>
                          <m:t>𝑻</m:t>
                        </m:r>
                      </m:e>
                      <m:sub>
                        <m:r>
                          <a:rPr lang="pt-BR" sz="1600" b="1" i="1" smtClean="0">
                            <a:latin typeface="Cambria Math" panose="02040503050406030204" pitchFamily="18" charset="0"/>
                          </a:rPr>
                          <m:t>𝒔𝒆𝒍</m:t>
                        </m:r>
                      </m:sub>
                    </m:sSub>
                    <m:d>
                      <m:dPr>
                        <m:ctrlPr>
                          <a:rPr lang="en-US" sz="1600" b="1" i="1" smtClean="0">
                            <a:latin typeface="Cambria Math" panose="02040503050406030204" pitchFamily="18" charset="0"/>
                          </a:rPr>
                        </m:ctrlPr>
                      </m:dPr>
                      <m:e>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e>
                    </m:d>
                  </m:oMath>
                </a14:m>
                <a:r>
                  <a:rPr lang="en-US" sz="1600" b="1" dirty="0">
                    <a:latin typeface="IBM Plex Sans" panose="020B0503050203000203" pitchFamily="34" charset="0"/>
                  </a:rPr>
                  <a:t>: Group of transport hubs selected to a given region</a:t>
                </a:r>
              </a:p>
            </p:txBody>
          </p:sp>
        </mc:Choice>
        <mc:Fallback xmlns="">
          <p:sp>
            <p:nvSpPr>
              <p:cNvPr id="2" name="Title">
                <a:extLst>
                  <a:ext uri="{FF2B5EF4-FFF2-40B4-BE49-F238E27FC236}">
                    <a16:creationId xmlns:a16="http://schemas.microsoft.com/office/drawing/2014/main" id="{8FE29A8C-DA4A-E4E8-59AE-3E42BD56A75B}"/>
                  </a:ext>
                </a:extLst>
              </p:cNvPr>
              <p:cNvSpPr>
                <a:spLocks noGrp="1" noRot="1" noChangeAspect="1" noMove="1" noResize="1" noEditPoints="1" noAdjustHandles="1" noChangeArrowheads="1" noChangeShapeType="1" noTextEdit="1"/>
              </p:cNvSpPr>
              <p:nvPr>
                <p:ph type="title"/>
              </p:nvPr>
            </p:nvSpPr>
            <p:spPr>
              <a:xfrm>
                <a:off x="531345" y="2142575"/>
                <a:ext cx="10683501" cy="1296665"/>
              </a:xfrm>
              <a:blipFill>
                <a:blip r:embed="rId5"/>
                <a:stretch>
                  <a:fillRect t="-32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89B4492-6F80-77EC-4262-82006853F367}"/>
                  </a:ext>
                </a:extLst>
              </p:cNvPr>
              <p:cNvSpPr txBox="1">
                <a:spLocks/>
              </p:cNvSpPr>
              <p:nvPr/>
            </p:nvSpPr>
            <p:spPr>
              <a:xfrm>
                <a:off x="528100" y="3633904"/>
                <a:ext cx="11135800"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pt-BR" sz="1600" b="1" i="1">
                              <a:latin typeface="Cambria Math" panose="02040503050406030204" pitchFamily="18" charset="0"/>
                            </a:rPr>
                            <m:t>𝑻</m:t>
                          </m:r>
                        </m:e>
                        <m:sub>
                          <m:r>
                            <a:rPr lang="pt-BR" sz="1600" b="1" i="1">
                              <a:latin typeface="Cambria Math" panose="02040503050406030204" pitchFamily="18" charset="0"/>
                            </a:rPr>
                            <m:t>𝒔𝒆𝒍</m:t>
                          </m:r>
                        </m:sub>
                      </m:sSub>
                      <m:d>
                        <m:dPr>
                          <m:ctrlPr>
                            <a:rPr lang="en-US" sz="1600" b="1" i="1">
                              <a:latin typeface="Cambria Math" panose="02040503050406030204" pitchFamily="18" charset="0"/>
                            </a:rPr>
                          </m:ctrlPr>
                        </m:dPr>
                        <m:e>
                          <m:sSup>
                            <m:sSupPr>
                              <m:ctrlPr>
                                <a:rPr lang="en-US"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r>
                        <a:rPr lang="pt-BR" sz="1600" b="1" i="1" smtClean="0">
                          <a:latin typeface="Cambria Math" panose="02040503050406030204" pitchFamily="18" charset="0"/>
                        </a:rPr>
                        <m:t>=</m:t>
                      </m:r>
                      <m:d>
                        <m:dPr>
                          <m:begChr m:val="{"/>
                          <m:endChr m:val="}"/>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r>
                                <a:rPr lang="pt-BR" sz="1600" b="1" i="1" smtClean="0">
                                  <a:latin typeface="Cambria Math" panose="02040503050406030204" pitchFamily="18" charset="0"/>
                                </a:rPr>
                                <m:t>’</m:t>
                              </m:r>
                            </m:sup>
                          </m:sSup>
                          <m:r>
                            <a:rPr lang="pt-BR" sz="1600" b="1" i="1" smtClean="0">
                              <a:latin typeface="Cambria Math" panose="02040503050406030204" pitchFamily="18" charset="0"/>
                            </a:rPr>
                            <m:t>|</m:t>
                          </m:r>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𝒇</m:t>
                              </m:r>
                            </m:e>
                            <m:sub>
                              <m:r>
                                <a:rPr lang="pt-BR" sz="1600" b="1" i="1" smtClean="0">
                                  <a:latin typeface="Cambria Math" panose="02040503050406030204" pitchFamily="18" charset="0"/>
                                </a:rPr>
                                <m:t>𝒔𝒆𝒍</m:t>
                              </m:r>
                            </m:sub>
                          </m:sSub>
                          <m:d>
                            <m:dPr>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d>
                                <m:dPr>
                                  <m:ctrlPr>
                                    <a:rPr lang="pt-BR" sz="1600" b="1" i="1" smtClean="0">
                                      <a:latin typeface="Cambria Math" panose="02040503050406030204" pitchFamily="18" charset="0"/>
                                    </a:rPr>
                                  </m:ctrlPr>
                                </m:dPr>
                                <m:e>
                                  <m:r>
                                    <a:rPr lang="pt-BR" sz="1600" b="1" i="1" smtClean="0">
                                      <a:latin typeface="Cambria Math" panose="02040503050406030204" pitchFamily="18" charset="0"/>
                                    </a:rPr>
                                    <m:t>𝒕</m:t>
                                  </m:r>
                                </m:e>
                              </m:d>
                              <m:r>
                                <a:rPr lang="pt-BR" sz="1600" b="1" i="1" smtClean="0">
                                  <a:latin typeface="Cambria Math" panose="02040503050406030204" pitchFamily="18" charset="0"/>
                                </a:rPr>
                                <m:t>,</m:t>
                              </m:r>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smtClean="0">
                                      <a:latin typeface="Cambria Math" panose="02040503050406030204" pitchFamily="18" charset="0"/>
                                    </a:rPr>
                                    <m:t>’</m:t>
                                  </m:r>
                                  <m:r>
                                    <a:rPr lang="pt-BR" sz="1600" b="1" i="1">
                                      <a:latin typeface="Cambria Math" panose="02040503050406030204" pitchFamily="18" charset="0"/>
                                    </a:rPr>
                                    <m:t>,</m:t>
                                  </m:r>
                                  <m:r>
                                    <a:rPr lang="pt-BR" sz="1600" b="1" i="1">
                                      <a:latin typeface="Cambria Math" panose="02040503050406030204" pitchFamily="18" charset="0"/>
                                    </a:rPr>
                                    <m:t>𝒏</m:t>
                                  </m:r>
                                  <m:r>
                                    <a:rPr lang="pt-BR" sz="1600" b="1" i="1" smtClean="0">
                                      <a:latin typeface="Cambria Math" panose="02040503050406030204" pitchFamily="18" charset="0"/>
                                    </a:rPr>
                                    <m:t>’</m:t>
                                  </m:r>
                                </m:sup>
                              </m:sSup>
                              <m:r>
                                <a:rPr lang="pt-BR" sz="1600" b="1" i="1">
                                  <a:latin typeface="Cambria Math" panose="02040503050406030204" pitchFamily="18" charset="0"/>
                                </a:rPr>
                                <m:t>(</m:t>
                              </m:r>
                              <m:r>
                                <a:rPr lang="pt-BR" sz="1600" b="1" i="1">
                                  <a:latin typeface="Cambria Math" panose="02040503050406030204" pitchFamily="18" charset="0"/>
                                </a:rPr>
                                <m:t>𝒕</m:t>
                              </m:r>
                              <m:r>
                                <a:rPr lang="pt-BR" sz="1600" b="1" i="1">
                                  <a:latin typeface="Cambria Math" panose="02040503050406030204" pitchFamily="18" charset="0"/>
                                </a:rPr>
                                <m:t>)</m:t>
                              </m:r>
                            </m:e>
                          </m:d>
                          <m:r>
                            <a:rPr lang="pt-BR" sz="1600" b="1" i="1" smtClean="0">
                              <a:latin typeface="Cambria Math" panose="02040503050406030204" pitchFamily="18" charset="0"/>
                              <a:ea typeface="Cambria Math" panose="02040503050406030204" pitchFamily="18" charset="0"/>
                            </a:rPr>
                            <m:t>∀</m:t>
                          </m:r>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r>
                                <a:rPr lang="pt-BR" sz="1600" b="1" i="1">
                                  <a:latin typeface="Cambria Math" panose="02040503050406030204" pitchFamily="18" charset="0"/>
                                </a:rPr>
                                <m:t>’</m:t>
                              </m:r>
                            </m:sup>
                          </m:sSup>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𝑻</m:t>
                          </m:r>
                        </m:e>
                      </m:d>
                    </m:oMath>
                  </m:oMathPara>
                </a14:m>
                <a:endParaRPr lang="en-US" sz="1600" b="1"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89B4492-6F80-77EC-4262-82006853F367}"/>
                  </a:ext>
                </a:extLst>
              </p:cNvPr>
              <p:cNvSpPr txBox="1">
                <a:spLocks noRot="1" noChangeAspect="1" noMove="1" noResize="1" noEditPoints="1" noAdjustHandles="1" noChangeArrowheads="1" noChangeShapeType="1" noTextEdit="1"/>
              </p:cNvSpPr>
              <p:nvPr/>
            </p:nvSpPr>
            <p:spPr>
              <a:xfrm>
                <a:off x="528100" y="3633904"/>
                <a:ext cx="11135800" cy="377371"/>
              </a:xfrm>
              <a:prstGeom prst="rect">
                <a:avLst/>
              </a:prstGeom>
              <a:blipFill>
                <a:blip r:embed="rId6"/>
                <a:stretch>
                  <a:fillRect/>
                </a:stretch>
              </a:blipFill>
            </p:spPr>
            <p:txBody>
              <a:bodyPr/>
              <a:lstStyle/>
              <a:p>
                <a:r>
                  <a:rPr lang="pt-BR">
                    <a:noFill/>
                  </a:rPr>
                  <a:t> </a:t>
                </a:r>
              </a:p>
            </p:txBody>
          </p:sp>
        </mc:Fallback>
      </mc:AlternateContent>
      <p:pic>
        <p:nvPicPr>
          <p:cNvPr id="3" name="Picture 6" descr="Resultado de imagem para ufu">
            <a:extLst>
              <a:ext uri="{FF2B5EF4-FFF2-40B4-BE49-F238E27FC236}">
                <a16:creationId xmlns:a16="http://schemas.microsoft.com/office/drawing/2014/main" id="{C88FFE76-9F97-5DCF-D051-A1B15B298BE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a:extLst>
              <a:ext uri="{FF2B5EF4-FFF2-40B4-BE49-F238E27FC236}">
                <a16:creationId xmlns:a16="http://schemas.microsoft.com/office/drawing/2014/main" id="{45D87C1B-464B-117F-F7E8-EED73823102F}"/>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Tree>
    <p:extLst>
      <p:ext uri="{BB962C8B-B14F-4D97-AF65-F5344CB8AC3E}">
        <p14:creationId xmlns:p14="http://schemas.microsoft.com/office/powerpoint/2010/main" val="872843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63</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2142575"/>
            <a:ext cx="10683501" cy="1536540"/>
          </a:xfrm>
        </p:spPr>
        <p:txBody>
          <a:bodyPr anchor="t">
            <a:normAutofit/>
          </a:bodyPr>
          <a:lstStyle/>
          <a:p>
            <a:r>
              <a:rPr lang="en-US" sz="1600" b="1" dirty="0">
                <a:solidFill>
                  <a:srgbClr val="0F62FF"/>
                </a:solidFill>
                <a:latin typeface="IBM Plex Sans" panose="020B0503050203000203" pitchFamily="34" charset="0"/>
              </a:rPr>
              <a:t>MTP-NT inputs</a:t>
            </a:r>
            <a:endParaRPr lang="en-US" sz="1600" b="1" dirty="0">
              <a:latin typeface="IBM Plex Sans" panose="020B0503050203000203" pitchFamily="34" charset="0"/>
            </a:endParaRPr>
          </a:p>
        </p:txBody>
      </p:sp>
      <p:pic>
        <p:nvPicPr>
          <p:cNvPr id="3" name="Picture 6" descr="Resultado de imagem para ufu">
            <a:extLst>
              <a:ext uri="{FF2B5EF4-FFF2-40B4-BE49-F238E27FC236}">
                <a16:creationId xmlns:a16="http://schemas.microsoft.com/office/drawing/2014/main" id="{C88FFE76-9F97-5DCF-D051-A1B15B298BE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a:extLst>
              <a:ext uri="{FF2B5EF4-FFF2-40B4-BE49-F238E27FC236}">
                <a16:creationId xmlns:a16="http://schemas.microsoft.com/office/drawing/2014/main" id="{45D87C1B-464B-117F-F7E8-EED73823102F}"/>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
        <p:nvSpPr>
          <p:cNvPr id="6" name="Title">
            <a:extLst>
              <a:ext uri="{FF2B5EF4-FFF2-40B4-BE49-F238E27FC236}">
                <a16:creationId xmlns:a16="http://schemas.microsoft.com/office/drawing/2014/main" id="{CDA636B0-38FC-0B4E-032F-2CCCA3A098D0}"/>
              </a:ext>
            </a:extLst>
          </p:cNvPr>
          <p:cNvSpPr txBox="1">
            <a:spLocks/>
          </p:cNvSpPr>
          <p:nvPr/>
        </p:nvSpPr>
        <p:spPr>
          <a:xfrm>
            <a:off x="977154" y="2649069"/>
            <a:ext cx="10683501" cy="153654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Time series from the analyzed region</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Time series from selected neighbors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Time series from transport hubs</a:t>
            </a:r>
          </a:p>
        </p:txBody>
      </p:sp>
      <p:pic>
        <p:nvPicPr>
          <p:cNvPr id="12" name="Audio 11">
            <a:extLst>
              <a:ext uri="{FF2B5EF4-FFF2-40B4-BE49-F238E27FC236}">
                <a16:creationId xmlns:a16="http://schemas.microsoft.com/office/drawing/2014/main" id="{B3889B41-AF81-1C61-F25F-3B1F67C608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7873308"/>
      </p:ext>
    </p:extLst>
  </p:cSld>
  <p:clrMapOvr>
    <a:masterClrMapping/>
  </p:clrMapOvr>
  <mc:AlternateContent xmlns:mc="http://schemas.openxmlformats.org/markup-compatibility/2006">
    <mc:Choice xmlns:p14="http://schemas.microsoft.com/office/powerpoint/2010/main" Requires="p14">
      <p:transition spd="slow" p14:dur="2000" advTm="40288"/>
    </mc:Choice>
    <mc:Fallback>
      <p:transition spd="slow" advTm="40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0" y="0"/>
            <a:ext cx="12056165" cy="1640234"/>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5"/>
          <a:stretch>
            <a:fillRect/>
          </a:stretch>
        </p:blipFill>
        <p:spPr>
          <a:xfrm>
            <a:off x="1728349" y="1640234"/>
            <a:ext cx="8735301" cy="4477298"/>
          </a:xfrm>
          <a:prstGeom prst="rect">
            <a:avLst/>
          </a:prstGeom>
        </p:spPr>
      </p:pic>
      <p:sp>
        <p:nvSpPr>
          <p:cNvPr id="13" name="Rectangle 12">
            <a:extLst>
              <a:ext uri="{FF2B5EF4-FFF2-40B4-BE49-F238E27FC236}">
                <a16:creationId xmlns:a16="http://schemas.microsoft.com/office/drawing/2014/main" id="{F38A02E4-0620-09E1-A444-BF2FBB7E91D8}"/>
              </a:ext>
            </a:extLst>
          </p:cNvPr>
          <p:cNvSpPr/>
          <p:nvPr/>
        </p:nvSpPr>
        <p:spPr>
          <a:xfrm>
            <a:off x="4790801" y="4406630"/>
            <a:ext cx="2782113" cy="55447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71C3C474-1646-21FF-3B26-B788167A8413}"/>
              </a:ext>
            </a:extLst>
          </p:cNvPr>
          <p:cNvSpPr/>
          <p:nvPr/>
        </p:nvSpPr>
        <p:spPr>
          <a:xfrm>
            <a:off x="7650735" y="2305455"/>
            <a:ext cx="1284051" cy="2558375"/>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6C791CDC-55F1-3CA0-852E-742274E893C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C15370D3-8E12-736F-1661-B2BD40966C8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27455028"/>
      </p:ext>
    </p:extLst>
  </p:cSld>
  <p:clrMapOvr>
    <a:masterClrMapping/>
  </p:clrMapOvr>
  <mc:AlternateContent xmlns:mc="http://schemas.openxmlformats.org/markup-compatibility/2006">
    <mc:Choice xmlns:p14="http://schemas.microsoft.com/office/powerpoint/2010/main" Requires="p14">
      <p:transition spd="slow" p14:dur="2000" advTm="37184"/>
    </mc:Choice>
    <mc:Fallback>
      <p:transition spd="slow" advTm="37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65</a:t>
            </a:fld>
            <a:endParaRPr lang="pt-BR">
              <a:latin typeface="IBM Plex Sans" panose="020B0503050203000203" pitchFamily="34" charset="0"/>
            </a:endParaRP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5"/>
          <a:stretch>
            <a:fillRect/>
          </a:stretch>
        </p:blipFill>
        <p:spPr>
          <a:xfrm>
            <a:off x="1728349" y="1640234"/>
            <a:ext cx="8735301" cy="4477298"/>
          </a:xfrm>
          <a:prstGeom prst="rect">
            <a:avLst/>
          </a:prstGeom>
        </p:spPr>
      </p:pic>
      <p:sp>
        <p:nvSpPr>
          <p:cNvPr id="13" name="Rectangle 12">
            <a:extLst>
              <a:ext uri="{FF2B5EF4-FFF2-40B4-BE49-F238E27FC236}">
                <a16:creationId xmlns:a16="http://schemas.microsoft.com/office/drawing/2014/main" id="{F38A02E4-0620-09E1-A444-BF2FBB7E91D8}"/>
              </a:ext>
            </a:extLst>
          </p:cNvPr>
          <p:cNvSpPr/>
          <p:nvPr/>
        </p:nvSpPr>
        <p:spPr>
          <a:xfrm>
            <a:off x="4810257" y="1892468"/>
            <a:ext cx="1814280" cy="609924"/>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71C3C474-1646-21FF-3B26-B788167A8413}"/>
              </a:ext>
            </a:extLst>
          </p:cNvPr>
          <p:cNvSpPr/>
          <p:nvPr/>
        </p:nvSpPr>
        <p:spPr>
          <a:xfrm>
            <a:off x="7650735" y="2263575"/>
            <a:ext cx="1284051" cy="21430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ctangle 1">
            <a:extLst>
              <a:ext uri="{FF2B5EF4-FFF2-40B4-BE49-F238E27FC236}">
                <a16:creationId xmlns:a16="http://schemas.microsoft.com/office/drawing/2014/main" id="{16989CF7-2003-BDDB-48F8-3F9CE3FA3BA7}"/>
              </a:ext>
            </a:extLst>
          </p:cNvPr>
          <p:cNvSpPr/>
          <p:nvPr/>
        </p:nvSpPr>
        <p:spPr>
          <a:xfrm>
            <a:off x="4810257" y="2502392"/>
            <a:ext cx="2762658" cy="1160413"/>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ctangle 2">
            <a:extLst>
              <a:ext uri="{FF2B5EF4-FFF2-40B4-BE49-F238E27FC236}">
                <a16:creationId xmlns:a16="http://schemas.microsoft.com/office/drawing/2014/main" id="{8B71F794-6809-9CBF-4CFB-2F016BF6575B}"/>
              </a:ext>
            </a:extLst>
          </p:cNvPr>
          <p:cNvSpPr/>
          <p:nvPr/>
        </p:nvSpPr>
        <p:spPr>
          <a:xfrm>
            <a:off x="6702358" y="1892468"/>
            <a:ext cx="2159540" cy="37110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Picture 6" descr="Resultado de imagem para ufu">
            <a:extLst>
              <a:ext uri="{FF2B5EF4-FFF2-40B4-BE49-F238E27FC236}">
                <a16:creationId xmlns:a16="http://schemas.microsoft.com/office/drawing/2014/main" id="{DBFD586F-3002-02B9-AAC2-A3C158D66F3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a:extLst>
              <a:ext uri="{FF2B5EF4-FFF2-40B4-BE49-F238E27FC236}">
                <a16:creationId xmlns:a16="http://schemas.microsoft.com/office/drawing/2014/main" id="{C3C958DC-5B2F-59D5-D38E-BD58C00FEAB8}"/>
              </a:ext>
            </a:extLst>
          </p:cNvPr>
          <p:cNvSpPr txBox="1">
            <a:spLocks/>
          </p:cNvSpPr>
          <p:nvPr/>
        </p:nvSpPr>
        <p:spPr>
          <a:xfrm>
            <a:off x="0" y="0"/>
            <a:ext cx="12056165" cy="1640234"/>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pic>
        <p:nvPicPr>
          <p:cNvPr id="10" name="Audio 9">
            <a:extLst>
              <a:ext uri="{FF2B5EF4-FFF2-40B4-BE49-F238E27FC236}">
                <a16:creationId xmlns:a16="http://schemas.microsoft.com/office/drawing/2014/main" id="{E47960C0-DAD7-80C7-6542-F7B59E3D88C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49916208"/>
      </p:ext>
    </p:extLst>
  </p:cSld>
  <p:clrMapOvr>
    <a:masterClrMapping/>
  </p:clrMapOvr>
  <mc:AlternateContent xmlns:mc="http://schemas.openxmlformats.org/markup-compatibility/2006">
    <mc:Choice xmlns:p14="http://schemas.microsoft.com/office/powerpoint/2010/main" Requires="p14">
      <p:transition spd="slow" p14:dur="2000" advTm="14112"/>
    </mc:Choice>
    <mc:Fallback>
      <p:transition spd="slow" advTm="14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66</a:t>
            </a:fld>
            <a:endParaRPr lang="pt-BR">
              <a:latin typeface="IBM Plex Sans" panose="020B0503050203000203" pitchFamily="34" charset="0"/>
            </a:endParaRP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5"/>
          <a:stretch>
            <a:fillRect/>
          </a:stretch>
        </p:blipFill>
        <p:spPr>
          <a:xfrm>
            <a:off x="1728349" y="1640234"/>
            <a:ext cx="8735301" cy="4477298"/>
          </a:xfrm>
          <a:prstGeom prst="rect">
            <a:avLst/>
          </a:prstGeom>
        </p:spPr>
      </p:pic>
      <p:sp>
        <p:nvSpPr>
          <p:cNvPr id="2" name="Title">
            <a:extLst>
              <a:ext uri="{FF2B5EF4-FFF2-40B4-BE49-F238E27FC236}">
                <a16:creationId xmlns:a16="http://schemas.microsoft.com/office/drawing/2014/main" id="{7FC57405-3CC9-3119-054C-0161379B175E}"/>
              </a:ext>
            </a:extLst>
          </p:cNvPr>
          <p:cNvSpPr txBox="1">
            <a:spLocks/>
          </p:cNvSpPr>
          <p:nvPr/>
        </p:nvSpPr>
        <p:spPr>
          <a:xfrm>
            <a:off x="531344" y="6081368"/>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48A3FA-1FC6-5EBE-6BB2-DFCCB6876FA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a:extLst>
              <a:ext uri="{FF2B5EF4-FFF2-40B4-BE49-F238E27FC236}">
                <a16:creationId xmlns:a16="http://schemas.microsoft.com/office/drawing/2014/main" id="{9208B001-88FF-6EB6-6C75-0DF6CDF6D029}"/>
              </a:ext>
            </a:extLst>
          </p:cNvPr>
          <p:cNvSpPr txBox="1">
            <a:spLocks/>
          </p:cNvSpPr>
          <p:nvPr/>
        </p:nvSpPr>
        <p:spPr>
          <a:xfrm>
            <a:off x="0" y="0"/>
            <a:ext cx="12056165" cy="1640234"/>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pic>
        <p:nvPicPr>
          <p:cNvPr id="9" name="Audio 8">
            <a:extLst>
              <a:ext uri="{FF2B5EF4-FFF2-40B4-BE49-F238E27FC236}">
                <a16:creationId xmlns:a16="http://schemas.microsoft.com/office/drawing/2014/main" id="{AD9865CC-0DBC-26AB-D15B-984849D2687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06885557"/>
      </p:ext>
    </p:extLst>
  </p:cSld>
  <p:clrMapOvr>
    <a:masterClrMapping/>
  </p:clrMapOvr>
  <mc:AlternateContent xmlns:mc="http://schemas.openxmlformats.org/markup-compatibility/2006">
    <mc:Choice xmlns:p14="http://schemas.microsoft.com/office/powerpoint/2010/main" Requires="p14">
      <p:transition spd="slow" p14:dur="2000" advTm="8384"/>
    </mc:Choice>
    <mc:Fallback>
      <p:transition spd="slow" advTm="8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67</a:t>
            </a:fld>
            <a:endParaRPr lang="pt-BR">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2F424F86-3340-00DB-1798-54D60491918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a:extLst>
              <a:ext uri="{FF2B5EF4-FFF2-40B4-BE49-F238E27FC236}">
                <a16:creationId xmlns:a16="http://schemas.microsoft.com/office/drawing/2014/main" id="{5C9044C1-ED21-750E-5429-209AF13103A7}"/>
              </a:ext>
            </a:extLst>
          </p:cNvPr>
          <p:cNvPicPr>
            <a:picLocks noChangeAspect="1"/>
          </p:cNvPicPr>
          <p:nvPr/>
        </p:nvPicPr>
        <p:blipFill>
          <a:blip r:embed="rId4"/>
          <a:stretch>
            <a:fillRect/>
          </a:stretch>
        </p:blipFill>
        <p:spPr>
          <a:xfrm>
            <a:off x="1822144" y="3008965"/>
            <a:ext cx="8326012" cy="2029108"/>
          </a:xfrm>
          <a:prstGeom prst="rect">
            <a:avLst/>
          </a:prstGeom>
        </p:spPr>
      </p:pic>
      <p:sp>
        <p:nvSpPr>
          <p:cNvPr id="14" name="Text Placeholder">
            <a:extLst>
              <a:ext uri="{FF2B5EF4-FFF2-40B4-BE49-F238E27FC236}">
                <a16:creationId xmlns:a16="http://schemas.microsoft.com/office/drawing/2014/main" id="{99F926ED-2611-EE48-1BBE-AE09953595D8}"/>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Tree>
    <p:extLst>
      <p:ext uri="{BB962C8B-B14F-4D97-AF65-F5344CB8AC3E}">
        <p14:creationId xmlns:p14="http://schemas.microsoft.com/office/powerpoint/2010/main" val="2024448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5"/>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Branch 1</a:t>
            </a:r>
          </a:p>
        </p:txBody>
      </p:sp>
      <p:sp>
        <p:nvSpPr>
          <p:cNvPr id="7" name="Title">
            <a:extLst>
              <a:ext uri="{FF2B5EF4-FFF2-40B4-BE49-F238E27FC236}">
                <a16:creationId xmlns:a16="http://schemas.microsoft.com/office/drawing/2014/main" id="{650E39A2-D1A1-CF79-434E-0CB95228C9E9}"/>
              </a:ext>
            </a:extLst>
          </p:cNvPr>
          <p:cNvSpPr txBox="1">
            <a:spLocks/>
          </p:cNvSpPr>
          <p:nvPr/>
        </p:nvSpPr>
        <p:spPr>
          <a:xfrm>
            <a:off x="5254" y="1825710"/>
            <a:ext cx="6391378" cy="34640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Decode the input and begin the compression</a:t>
            </a:r>
            <a:br>
              <a:rPr lang="pt-BR" sz="1600" b="1" dirty="0">
                <a:latin typeface="IBM Plex Sans" panose="020B0503050203000203" pitchFamily="34" charset="0"/>
              </a:rPr>
            </a:br>
            <a:r>
              <a:rPr lang="pt-BR" sz="1600" dirty="0">
                <a:latin typeface="IBM Plex Sans" panose="020B0503050203000203" pitchFamily="34" charset="0"/>
              </a:rPr>
              <a:t>𝐼𝑛𝑝𝑢𝑡_𝑜𝑡ℎ𝑒𝑟; 𝐸𝑛𝑐𝑜𝑑𝑖𝑛𝑔_𝑜𝑡ℎ𝑒𝑟_1</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𝐿𝑆𝑇𝑀_𝑜𝑡ℎ𝑒𝑟_1; 𝐷𝑟𝑜𝑝𝑜𝑢𝑡_𝑜𝑡ℎ𝑒𝑟_1</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𝐿𝑆𝑇𝑀_𝑜𝑡ℎ𝑒𝑟_2; 𝐷𝑒𝑐𝑜𝑑𝑒𝑟_𝑜𝑡ℎ𝑒𝑟_1; 𝐷𝑟𝑜𝑝𝑜𝑢𝑡_𝑜𝑡ℎ𝑒𝑟_2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General </a:t>
            </a:r>
            <a:r>
              <a:rPr lang="pt-BR" sz="1600" b="1" dirty="0" err="1">
                <a:latin typeface="IBM Plex Sans" panose="020B0503050203000203" pitchFamily="34" charset="0"/>
              </a:rPr>
              <a:t>purpose</a:t>
            </a:r>
            <a:r>
              <a:rPr lang="pt-BR" sz="1600" b="1" dirty="0">
                <a:latin typeface="IBM Plex Sans" panose="020B0503050203000203" pitchFamily="34" charset="0"/>
              </a:rPr>
              <a:t> </a:t>
            </a:r>
            <a:r>
              <a:rPr lang="pt-BR" sz="1600" b="1" dirty="0" err="1">
                <a:latin typeface="IBM Plex Sans" panose="020B0503050203000203" pitchFamily="34" charset="0"/>
              </a:rPr>
              <a:t>correlations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reduce</a:t>
            </a:r>
            <a:r>
              <a:rPr lang="pt-BR" sz="1600" b="1" dirty="0">
                <a:latin typeface="IBM Plex Sans" panose="020B0503050203000203" pitchFamily="34" charset="0"/>
              </a:rPr>
              <a:t> </a:t>
            </a:r>
            <a:r>
              <a:rPr lang="pt-BR" sz="1600" b="1" dirty="0" err="1">
                <a:latin typeface="IBM Plex Sans" panose="020B0503050203000203" pitchFamily="34" charset="0"/>
              </a:rPr>
              <a:t>overfitting</a:t>
            </a:r>
            <a:br>
              <a:rPr lang="pt-BR" sz="1600" b="1" dirty="0">
                <a:latin typeface="IBM Plex Sans" panose="020B0503050203000203" pitchFamily="34" charset="0"/>
              </a:rPr>
            </a:br>
            <a:r>
              <a:rPr lang="pt-BR" sz="1600" dirty="0">
                <a:latin typeface="IBM Plex Sans" panose="020B0503050203000203" pitchFamily="34" charset="0"/>
              </a:rPr>
              <a:t>𝐷𝑒𝑛𝑠𝑒_𝑜𝑡ℎ𝑒𝑟_2; 𝐷𝑟𝑜𝑝𝑜𝑢𝑡_𝑜𝑡ℎ𝑒𝑟_3</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err="1">
                <a:latin typeface="IBM Plex Sans" panose="020B0503050203000203" pitchFamily="34" charset="0"/>
              </a:rPr>
              <a:t>Concatenation</a:t>
            </a:r>
            <a:r>
              <a:rPr lang="pt-BR" sz="1600" b="1" dirty="0">
                <a:latin typeface="IBM Plex Sans" panose="020B0503050203000203" pitchFamily="34" charset="0"/>
              </a:rPr>
              <a:t> </a:t>
            </a:r>
            <a:r>
              <a:rPr lang="pt-BR" sz="1600" b="1" dirty="0" err="1">
                <a:latin typeface="IBM Plex Sans" panose="020B0503050203000203" pitchFamily="34" charset="0"/>
              </a:rPr>
              <a:t>of</a:t>
            </a:r>
            <a:r>
              <a:rPr lang="pt-BR" sz="1600" b="1" dirty="0">
                <a:latin typeface="IBM Plex Sans" panose="020B0503050203000203" pitchFamily="34" charset="0"/>
              </a:rPr>
              <a:t> </a:t>
            </a:r>
            <a:r>
              <a:rPr lang="pt-BR" sz="1600" b="1" dirty="0" err="1">
                <a:latin typeface="IBM Plex Sans" panose="020B0503050203000203" pitchFamily="34" charset="0"/>
              </a:rPr>
              <a:t>Branches</a:t>
            </a:r>
            <a:br>
              <a:rPr lang="pt-BR" sz="1600" b="1" dirty="0">
                <a:latin typeface="IBM Plex Sans" panose="020B0503050203000203" pitchFamily="34" charset="0"/>
              </a:rPr>
            </a:br>
            <a:r>
              <a:rPr lang="pt-BR" sz="1600" dirty="0">
                <a:latin typeface="IBM Plex Sans" panose="020B0503050203000203" pitchFamily="34" charset="0"/>
              </a:rPr>
              <a:t>𝐷𝑒𝑛𝑠𝑒_𝑜𝑡ℎ𝑒𝑟_3</a:t>
            </a:r>
            <a:endParaRPr lang="en-US" sz="1600" dirty="0">
              <a:latin typeface="IBM Plex Sans" panose="020B0503050203000203" pitchFamily="34" charset="0"/>
            </a:endParaRPr>
          </a:p>
        </p:txBody>
      </p:sp>
      <p:sp>
        <p:nvSpPr>
          <p:cNvPr id="11" name="Rectangle 1">
            <a:extLst>
              <a:ext uri="{FF2B5EF4-FFF2-40B4-BE49-F238E27FC236}">
                <a16:creationId xmlns:a16="http://schemas.microsoft.com/office/drawing/2014/main" id="{B8099036-7F50-3D2C-9FC8-3770B24721A4}"/>
              </a:ext>
            </a:extLst>
          </p:cNvPr>
          <p:cNvSpPr/>
          <p:nvPr/>
        </p:nvSpPr>
        <p:spPr>
          <a:xfrm>
            <a:off x="9448801" y="1062939"/>
            <a:ext cx="2743200" cy="4696729"/>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6096000" y="5759668"/>
            <a:ext cx="5944144" cy="1098332"/>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821D94A2-F88B-E339-AB1D-9740264C77F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AFED97C8-A705-EB5B-EC7D-E3DEFC01937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76232705"/>
      </p:ext>
    </p:extLst>
  </p:cSld>
  <p:clrMapOvr>
    <a:masterClrMapping/>
  </p:clrMapOvr>
  <mc:AlternateContent xmlns:mc="http://schemas.openxmlformats.org/markup-compatibility/2006">
    <mc:Choice xmlns:p14="http://schemas.microsoft.com/office/powerpoint/2010/main" Requires="p14">
      <p:transition spd="slow" p14:dur="2000" advTm="15104"/>
    </mc:Choice>
    <mc:Fallback>
      <p:transition spd="slow" advTm="15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5"/>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Branch 2</a:t>
            </a:r>
          </a:p>
        </p:txBody>
      </p:sp>
      <p:sp>
        <p:nvSpPr>
          <p:cNvPr id="7" name="Title">
            <a:extLst>
              <a:ext uri="{FF2B5EF4-FFF2-40B4-BE49-F238E27FC236}">
                <a16:creationId xmlns:a16="http://schemas.microsoft.com/office/drawing/2014/main" id="{650E39A2-D1A1-CF79-434E-0CB95228C9E9}"/>
              </a:ext>
            </a:extLst>
          </p:cNvPr>
          <p:cNvSpPr txBox="1">
            <a:spLocks/>
          </p:cNvSpPr>
          <p:nvPr/>
        </p:nvSpPr>
        <p:spPr>
          <a:xfrm>
            <a:off x="5254" y="1825710"/>
            <a:ext cx="6391378" cy="34640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pt-BR" sz="1600" b="1" dirty="0">
                <a:latin typeface="IBM Plex Sans" panose="020B0503050203000203" pitchFamily="34" charset="0"/>
              </a:rPr>
              <a:t>Input </a:t>
            </a:r>
            <a:r>
              <a:rPr lang="pt-BR" sz="1600" b="1" dirty="0" err="1">
                <a:latin typeface="IBM Plex Sans" panose="020B0503050203000203" pitchFamily="34" charset="0"/>
              </a:rPr>
              <a:t>layer</a:t>
            </a:r>
            <a:br>
              <a:rPr lang="pt-BR" sz="1600" b="1" dirty="0">
                <a:latin typeface="IBM Plex Sans" panose="020B0503050203000203" pitchFamily="34" charset="0"/>
              </a:rPr>
            </a:br>
            <a:r>
              <a:rPr lang="pt-BR" sz="1600" dirty="0">
                <a:latin typeface="IBM Plex Sans" panose="020B0503050203000203" pitchFamily="34" charset="0"/>
              </a:rPr>
              <a:t>𝐼𝑛𝑝𝑢𝑡_y</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𝐿𝑆𝑇𝑀1; 𝐷𝑟𝑜𝑝𝑜𝑢𝑡1</a:t>
            </a:r>
            <a:br>
              <a:rPr lang="pt-BR" sz="1600" dirty="0">
                <a:latin typeface="IBM Plex Sans" panose="020B0503050203000203" pitchFamily="34" charset="0"/>
              </a:rPr>
            </a:br>
            <a:r>
              <a:rPr lang="pt-BR" sz="1600" dirty="0">
                <a:latin typeface="IBM Plex Sans" panose="020B0503050203000203" pitchFamily="34" charset="0"/>
              </a:rPr>
              <a:t>𝐿𝑆𝑇𝑀2;𝐷𝑟𝑜𝑝𝑜𝑢𝑡2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General </a:t>
            </a:r>
            <a:r>
              <a:rPr lang="pt-BR" sz="1600" b="1" dirty="0" err="1">
                <a:latin typeface="IBM Plex Sans" panose="020B0503050203000203" pitchFamily="34" charset="0"/>
              </a:rPr>
              <a:t>purpose</a:t>
            </a:r>
            <a:r>
              <a:rPr lang="pt-BR" sz="1600" b="1" dirty="0">
                <a:latin typeface="IBM Plex Sans" panose="020B0503050203000203" pitchFamily="34" charset="0"/>
              </a:rPr>
              <a:t> </a:t>
            </a:r>
            <a:r>
              <a:rPr lang="pt-BR" sz="1600" b="1" dirty="0" err="1">
                <a:latin typeface="IBM Plex Sans" panose="020B0503050203000203" pitchFamily="34" charset="0"/>
              </a:rPr>
              <a:t>correlations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reduce</a:t>
            </a:r>
            <a:r>
              <a:rPr lang="pt-BR" sz="1600" b="1" dirty="0">
                <a:latin typeface="IBM Plex Sans" panose="020B0503050203000203" pitchFamily="34" charset="0"/>
              </a:rPr>
              <a:t> </a:t>
            </a:r>
            <a:r>
              <a:rPr lang="pt-BR" sz="1600" b="1" dirty="0" err="1">
                <a:latin typeface="IBM Plex Sans" panose="020B0503050203000203" pitchFamily="34" charset="0"/>
              </a:rPr>
              <a:t>overfitting</a:t>
            </a:r>
            <a:br>
              <a:rPr lang="pt-BR" sz="1600" b="1" dirty="0">
                <a:latin typeface="IBM Plex Sans" panose="020B0503050203000203" pitchFamily="34" charset="0"/>
              </a:rPr>
            </a:br>
            <a:r>
              <a:rPr lang="pt-BR" sz="1600" dirty="0">
                <a:latin typeface="IBM Plex Sans" panose="020B0503050203000203" pitchFamily="34" charset="0"/>
              </a:rPr>
              <a:t>𝐷𝑒𝑛𝑠𝑒1</a:t>
            </a:r>
            <a:br>
              <a:rPr lang="pt-BR" sz="1600" dirty="0">
                <a:latin typeface="IBM Plex Sans" panose="020B0503050203000203" pitchFamily="34" charset="0"/>
              </a:rPr>
            </a:br>
            <a:r>
              <a:rPr lang="pt-BR" sz="1600" dirty="0">
                <a:latin typeface="IBM Plex Sans" panose="020B0503050203000203" pitchFamily="34" charset="0"/>
              </a:rPr>
              <a:t>𝐷𝑟𝑜𝑝𝑜𝑢𝑡3; 𝐷𝑒𝑛𝑠𝑒2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err="1">
                <a:latin typeface="IBM Plex Sans" panose="020B0503050203000203" pitchFamily="34" charset="0"/>
              </a:rPr>
              <a:t>Concatenation</a:t>
            </a:r>
            <a:r>
              <a:rPr lang="pt-BR" sz="1600" b="1" dirty="0">
                <a:latin typeface="IBM Plex Sans" panose="020B0503050203000203" pitchFamily="34" charset="0"/>
              </a:rPr>
              <a:t> </a:t>
            </a:r>
            <a:r>
              <a:rPr lang="pt-BR" sz="1600" b="1" dirty="0" err="1">
                <a:latin typeface="IBM Plex Sans" panose="020B0503050203000203" pitchFamily="34" charset="0"/>
              </a:rPr>
              <a:t>of</a:t>
            </a:r>
            <a:r>
              <a:rPr lang="pt-BR" sz="1600" b="1" dirty="0">
                <a:latin typeface="IBM Plex Sans" panose="020B0503050203000203" pitchFamily="34" charset="0"/>
              </a:rPr>
              <a:t> </a:t>
            </a:r>
            <a:r>
              <a:rPr lang="pt-BR" sz="1600" b="1" dirty="0" err="1">
                <a:latin typeface="IBM Plex Sans" panose="020B0503050203000203" pitchFamily="34" charset="0"/>
              </a:rPr>
              <a:t>Branches</a:t>
            </a:r>
            <a:br>
              <a:rPr lang="pt-BR" sz="1600" b="1" dirty="0">
                <a:latin typeface="IBM Plex Sans" panose="020B0503050203000203" pitchFamily="34" charset="0"/>
              </a:rPr>
            </a:br>
            <a:r>
              <a:rPr lang="pt-BR" sz="1600" dirty="0">
                <a:latin typeface="IBM Plex Sans" panose="020B0503050203000203" pitchFamily="34" charset="0"/>
              </a:rPr>
              <a:t>𝐷𝑒𝑛𝑠𝑒2</a:t>
            </a:r>
            <a:br>
              <a:rPr lang="pt-BR" sz="1600" b="1" dirty="0">
                <a:latin typeface="IBM Plex Sans" panose="020B0503050203000203" pitchFamily="34" charset="0"/>
              </a:rPr>
            </a:br>
            <a:endParaRPr lang="pt-BR" sz="1600" b="1" dirty="0">
              <a:latin typeface="IBM Plex Sans" panose="020B0503050203000203" pitchFamily="34" charset="0"/>
            </a:endParaRP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endParaRPr lang="en-US" sz="1600" dirty="0">
              <a:latin typeface="IBM Plex Sans" panose="020B0503050203000203" pitchFamily="34" charset="0"/>
            </a:endParaRPr>
          </a:p>
        </p:txBody>
      </p:sp>
      <p:sp>
        <p:nvSpPr>
          <p:cNvPr id="11" name="Rectangle 1">
            <a:extLst>
              <a:ext uri="{FF2B5EF4-FFF2-40B4-BE49-F238E27FC236}">
                <a16:creationId xmlns:a16="http://schemas.microsoft.com/office/drawing/2014/main" id="{B8099036-7F50-3D2C-9FC8-3770B24721A4}"/>
              </a:ext>
            </a:extLst>
          </p:cNvPr>
          <p:cNvSpPr/>
          <p:nvPr/>
        </p:nvSpPr>
        <p:spPr>
          <a:xfrm>
            <a:off x="6406585" y="104751"/>
            <a:ext cx="3010683" cy="5739001"/>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6096000" y="5759668"/>
            <a:ext cx="5944144" cy="1098332"/>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6E441712-A06B-53AC-820D-644163D98DB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0C30AE2E-6710-CC35-1FA2-0E4ADE82C6D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62309801"/>
      </p:ext>
    </p:extLst>
  </p:cSld>
  <p:clrMapOvr>
    <a:masterClrMapping/>
  </p:clrMapOvr>
  <mc:AlternateContent xmlns:mc="http://schemas.openxmlformats.org/markup-compatibility/2006">
    <mc:Choice xmlns:p14="http://schemas.microsoft.com/office/powerpoint/2010/main" Requires="p14">
      <p:transition spd="slow" p14:dur="2000" advTm="22304"/>
    </mc:Choice>
    <mc:Fallback>
      <p:transition spd="slow" advTm="22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err="1">
                <a:latin typeface="IBM Plex Sans" panose="020B0503050203000203" pitchFamily="34" charset="0"/>
              </a:rPr>
              <a:t>tl;dr</a:t>
            </a:r>
            <a:endParaRPr lang="en-US" b="1" dirty="0">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Enough Data</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Innovation</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Compatible responsiveness</a:t>
            </a: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Performance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a:t>
            </a:fld>
            <a:endParaRPr lang="en-US" dirty="0">
              <a:latin typeface="IBM Plex Sans" panose="020B0503050203000203" pitchFamily="34" charset="0"/>
            </a:endParaRPr>
          </a:p>
        </p:txBody>
      </p:sp>
    </p:spTree>
    <p:extLst>
      <p:ext uri="{BB962C8B-B14F-4D97-AF65-F5344CB8AC3E}">
        <p14:creationId xmlns:p14="http://schemas.microsoft.com/office/powerpoint/2010/main" val="42795344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5"/>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Concatenate and output step</a:t>
            </a:r>
          </a:p>
        </p:txBody>
      </p:sp>
      <p:sp>
        <p:nvSpPr>
          <p:cNvPr id="11" name="Rectangle 1">
            <a:extLst>
              <a:ext uri="{FF2B5EF4-FFF2-40B4-BE49-F238E27FC236}">
                <a16:creationId xmlns:a16="http://schemas.microsoft.com/office/drawing/2014/main" id="{B8099036-7F50-3D2C-9FC8-3770B24721A4}"/>
              </a:ext>
            </a:extLst>
          </p:cNvPr>
          <p:cNvSpPr/>
          <p:nvPr/>
        </p:nvSpPr>
        <p:spPr>
          <a:xfrm>
            <a:off x="6406585" y="104751"/>
            <a:ext cx="3010683" cy="5692165"/>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9417268" y="1166648"/>
            <a:ext cx="2779430" cy="463026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 name="Picture 6" descr="Resultado de imagem para ufu">
            <a:extLst>
              <a:ext uri="{FF2B5EF4-FFF2-40B4-BE49-F238E27FC236}">
                <a16:creationId xmlns:a16="http://schemas.microsoft.com/office/drawing/2014/main" id="{51E78CB0-AD1B-9DD5-10E7-6829B3C561D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74269749-5FDB-17FD-672B-E6B00FF8E22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11631231"/>
      </p:ext>
    </p:extLst>
  </p:cSld>
  <p:clrMapOvr>
    <a:masterClrMapping/>
  </p:clrMapOvr>
  <mc:AlternateContent xmlns:mc="http://schemas.openxmlformats.org/markup-compatibility/2006">
    <mc:Choice xmlns:p14="http://schemas.microsoft.com/office/powerpoint/2010/main" Requires="p14">
      <p:transition spd="slow" p14:dur="2000" advTm="3584"/>
    </mc:Choice>
    <mc:Fallback>
      <p:transition spd="slow" advTm="3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71</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2" name="Title">
            <a:extLst>
              <a:ext uri="{FF2B5EF4-FFF2-40B4-BE49-F238E27FC236}">
                <a16:creationId xmlns:a16="http://schemas.microsoft.com/office/drawing/2014/main" id="{5504C781-669C-90A3-BCFA-29148FBEE07E}"/>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2F51A6F3-CD78-856C-16B1-D81DB70EFF8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02008"/>
      </p:ext>
    </p:extLst>
  </p:cSld>
  <p:clrMapOvr>
    <a:masterClrMapping/>
  </p:clrMapOvr>
  <mc:AlternateContent xmlns:mc="http://schemas.openxmlformats.org/markup-compatibility/2006">
    <mc:Choice xmlns:p14="http://schemas.microsoft.com/office/powerpoint/2010/main" Requires="p14">
      <p:transition spd="slow" p14:dur="2000" advTm="4971"/>
    </mc:Choice>
    <mc:Fallback>
      <p:transition spd="slow" advTm="497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72</a:t>
            </a:fld>
            <a:endParaRPr lang="pt-BR"/>
          </a:p>
        </p:txBody>
      </p:sp>
      <p:pic>
        <p:nvPicPr>
          <p:cNvPr id="4" name="Picture 6" descr="Resultado de imagem para ufu">
            <a:extLst>
              <a:ext uri="{FF2B5EF4-FFF2-40B4-BE49-F238E27FC236}">
                <a16:creationId xmlns:a16="http://schemas.microsoft.com/office/drawing/2014/main" id="{C1CC0BD8-7C08-8B69-4BF2-82E18E14FE2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FD6F98B8-9265-0C93-5972-2D00C56E05C9}"/>
              </a:ext>
            </a:extLst>
          </p:cNvPr>
          <p:cNvSpPr txBox="1">
            <a:spLocks/>
          </p:cNvSpPr>
          <p:nvPr/>
        </p:nvSpPr>
        <p:spPr>
          <a:xfrm>
            <a:off x="990600" y="1978025"/>
            <a:ext cx="10515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Theoretical</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MTP-NT: 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solidFill>
                  <a:srgbClr val="0F62FF"/>
                </a:solidFill>
                <a:latin typeface="IBM Plex Sans" panose="020B0503050203000203" pitchFamily="34" charset="0"/>
              </a:rPr>
              <a:t>Experimental </a:t>
            </a:r>
            <a:r>
              <a:rPr lang="pt-BR" dirty="0" err="1">
                <a:solidFill>
                  <a:srgbClr val="0F62FF"/>
                </a:solidFill>
                <a:latin typeface="IBM Plex Sans" panose="020B0503050203000203" pitchFamily="34" charset="0"/>
              </a:rPr>
              <a:t>results</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Experimental setup</a:t>
            </a:r>
          </a:p>
          <a:p>
            <a:pPr marL="971550" lvl="1" indent="-514350">
              <a:buFont typeface="+mj-lt"/>
              <a:buAutoNum type="arabicPeriod"/>
            </a:pPr>
            <a:r>
              <a:rPr lang="pt-BR" dirty="0" err="1">
                <a:solidFill>
                  <a:srgbClr val="0F62FF"/>
                </a:solidFill>
                <a:latin typeface="IBM Plex Sans" panose="020B0503050203000203" pitchFamily="34" charset="0"/>
              </a:rPr>
              <a:t>Results</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Execution</a:t>
            </a:r>
            <a:r>
              <a:rPr lang="pt-BR" dirty="0">
                <a:solidFill>
                  <a:srgbClr val="0F62FF"/>
                </a:solidFill>
                <a:latin typeface="IBM Plex Sans" panose="020B0503050203000203" pitchFamily="34" charset="0"/>
              </a:rPr>
              <a:t> time </a:t>
            </a:r>
            <a:r>
              <a:rPr lang="pt-BR" dirty="0" err="1">
                <a:solidFill>
                  <a:srgbClr val="0F62FF"/>
                </a:solidFill>
                <a:latin typeface="IBM Plex Sans" panose="020B0503050203000203" pitchFamily="34" charset="0"/>
              </a:rPr>
              <a:t>evaluation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Performance </a:t>
            </a:r>
            <a:r>
              <a:rPr lang="pt-BR" dirty="0" err="1">
                <a:solidFill>
                  <a:srgbClr val="0F62FF"/>
                </a:solidFill>
                <a:latin typeface="IBM Plex Sans" panose="020B0503050203000203" pitchFamily="34" charset="0"/>
              </a:rPr>
              <a:t>Analysis</a:t>
            </a:r>
            <a:endParaRPr lang="pt-BR" dirty="0">
              <a:solidFill>
                <a:srgbClr val="0F62FF"/>
              </a:solidFill>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pic>
        <p:nvPicPr>
          <p:cNvPr id="8" name="Audio 7">
            <a:extLst>
              <a:ext uri="{FF2B5EF4-FFF2-40B4-BE49-F238E27FC236}">
                <a16:creationId xmlns:a16="http://schemas.microsoft.com/office/drawing/2014/main" id="{2C616C7A-1438-E98A-BABF-BBCB561FEB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58706062"/>
      </p:ext>
    </p:extLst>
  </p:cSld>
  <p:clrMapOvr>
    <a:masterClrMapping/>
  </p:clrMapOvr>
  <mc:AlternateContent xmlns:mc="http://schemas.openxmlformats.org/markup-compatibility/2006">
    <mc:Choice xmlns:p14="http://schemas.microsoft.com/office/powerpoint/2010/main" Requires="p14">
      <p:transition spd="slow" p14:dur="2000" advTm="7808"/>
    </mc:Choice>
    <mc:Fallback>
      <p:transition spd="slow" advTm="7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73</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279157"/>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7" name="Picture 6" descr="Resultado de imagem para ufu">
            <a:extLst>
              <a:ext uri="{FF2B5EF4-FFF2-40B4-BE49-F238E27FC236}">
                <a16:creationId xmlns:a16="http://schemas.microsoft.com/office/drawing/2014/main" id="{8078805A-9C5C-59D2-AC62-618B78570C1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430080"/>
      </p:ext>
    </p:extLst>
  </p:cSld>
  <p:clrMapOvr>
    <a:masterClrMapping/>
  </p:clrMapOvr>
  <mc:AlternateContent xmlns:mc="http://schemas.openxmlformats.org/markup-compatibility/2006">
    <mc:Choice xmlns:p14="http://schemas.microsoft.com/office/powerpoint/2010/main" Requires="p14">
      <p:transition spd="slow" p14:dur="2000" advTm="19836"/>
    </mc:Choice>
    <mc:Fallback>
      <p:transition spd="slow" advTm="19836"/>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74</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279157"/>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1760687"/>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222706"/>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8078805A-9C5C-59D2-AC62-618B78570C1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extLst>
              <a:ext uri="{FF2B5EF4-FFF2-40B4-BE49-F238E27FC236}">
                <a16:creationId xmlns:a16="http://schemas.microsoft.com/office/drawing/2014/main" id="{9CD60996-FDC1-A708-EDB8-F62FDD4FD7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78944657"/>
      </p:ext>
    </p:extLst>
  </p:cSld>
  <p:clrMapOvr>
    <a:masterClrMapping/>
  </p:clrMapOvr>
  <mc:AlternateContent xmlns:mc="http://schemas.openxmlformats.org/markup-compatibility/2006">
    <mc:Choice xmlns:p14="http://schemas.microsoft.com/office/powerpoint/2010/main" Requires="p14">
      <p:transition spd="slow" p14:dur="2000" advTm="15456"/>
    </mc:Choice>
    <mc:Fallback>
      <p:transition spd="slow" advTm="15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75</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279157"/>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1760687"/>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222706"/>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17650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3641633"/>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8078805A-9C5C-59D2-AC62-618B78570C1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extLst>
              <a:ext uri="{FF2B5EF4-FFF2-40B4-BE49-F238E27FC236}">
                <a16:creationId xmlns:a16="http://schemas.microsoft.com/office/drawing/2014/main" id="{302D9A1B-0C67-6F4D-2263-43996F0FCC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34913479"/>
      </p:ext>
    </p:extLst>
  </p:cSld>
  <p:clrMapOvr>
    <a:masterClrMapping/>
  </p:clrMapOvr>
  <mc:AlternateContent xmlns:mc="http://schemas.openxmlformats.org/markup-compatibility/2006">
    <mc:Choice xmlns:p14="http://schemas.microsoft.com/office/powerpoint/2010/main" Requires="p14">
      <p:transition spd="slow" p14:dur="2000" advTm="56480"/>
    </mc:Choice>
    <mc:Fallback>
      <p:transition spd="slow" advTm="56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76</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279157"/>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1760687"/>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222706"/>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17650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3641633"/>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11" name="Title">
            <a:extLst>
              <a:ext uri="{FF2B5EF4-FFF2-40B4-BE49-F238E27FC236}">
                <a16:creationId xmlns:a16="http://schemas.microsoft.com/office/drawing/2014/main" id="{F6CAE312-438B-AC7C-361F-329C472B9F1A}"/>
              </a:ext>
            </a:extLst>
          </p:cNvPr>
          <p:cNvSpPr txBox="1">
            <a:spLocks/>
          </p:cNvSpPr>
          <p:nvPr/>
        </p:nvSpPr>
        <p:spPr>
          <a:xfrm>
            <a:off x="531343" y="4579991"/>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Variations</a:t>
            </a:r>
          </a:p>
        </p:txBody>
      </p:sp>
      <p:sp>
        <p:nvSpPr>
          <p:cNvPr id="12" name="Title">
            <a:extLst>
              <a:ext uri="{FF2B5EF4-FFF2-40B4-BE49-F238E27FC236}">
                <a16:creationId xmlns:a16="http://schemas.microsoft.com/office/drawing/2014/main" id="{1AB156F7-DA56-7B77-C926-109AB31BF313}"/>
              </a:ext>
            </a:extLst>
          </p:cNvPr>
          <p:cNvSpPr txBox="1">
            <a:spLocks/>
          </p:cNvSpPr>
          <p:nvPr/>
        </p:nvSpPr>
        <p:spPr>
          <a:xfrm>
            <a:off x="531343" y="497663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With</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p>
          <a:p>
            <a:pPr marL="342900" indent="-342900">
              <a:buFont typeface="Arial" panose="020B0604020202020204" pitchFamily="34" charset="0"/>
              <a:buChar char="•"/>
            </a:pPr>
            <a:r>
              <a:rPr lang="pt-BR" sz="1600" b="1" dirty="0" err="1">
                <a:latin typeface="IBM Plex Sans" panose="020B0503050203000203" pitchFamily="34" charset="0"/>
              </a:rPr>
              <a:t>Without</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8078805A-9C5C-59D2-AC62-618B78570C1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extLst>
              <a:ext uri="{FF2B5EF4-FFF2-40B4-BE49-F238E27FC236}">
                <a16:creationId xmlns:a16="http://schemas.microsoft.com/office/drawing/2014/main" id="{71618E0F-5549-9EA0-1376-EEC4439C75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14272448"/>
      </p:ext>
    </p:extLst>
  </p:cSld>
  <p:clrMapOvr>
    <a:masterClrMapping/>
  </p:clrMapOvr>
  <mc:AlternateContent xmlns:mc="http://schemas.openxmlformats.org/markup-compatibility/2006">
    <mc:Choice xmlns:p14="http://schemas.microsoft.com/office/powerpoint/2010/main" Requires="p14">
      <p:transition spd="slow" p14:dur="2000" advTm="5952"/>
    </mc:Choice>
    <mc:Fallback>
      <p:transition spd="slow" advTm="5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77</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279157"/>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1760687"/>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222706"/>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17650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3641633"/>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11" name="Title">
            <a:extLst>
              <a:ext uri="{FF2B5EF4-FFF2-40B4-BE49-F238E27FC236}">
                <a16:creationId xmlns:a16="http://schemas.microsoft.com/office/drawing/2014/main" id="{F6CAE312-438B-AC7C-361F-329C472B9F1A}"/>
              </a:ext>
            </a:extLst>
          </p:cNvPr>
          <p:cNvSpPr txBox="1">
            <a:spLocks/>
          </p:cNvSpPr>
          <p:nvPr/>
        </p:nvSpPr>
        <p:spPr>
          <a:xfrm>
            <a:off x="531343" y="4579991"/>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Variations</a:t>
            </a:r>
          </a:p>
        </p:txBody>
      </p:sp>
      <p:sp>
        <p:nvSpPr>
          <p:cNvPr id="12" name="Title">
            <a:extLst>
              <a:ext uri="{FF2B5EF4-FFF2-40B4-BE49-F238E27FC236}">
                <a16:creationId xmlns:a16="http://schemas.microsoft.com/office/drawing/2014/main" id="{1AB156F7-DA56-7B77-C926-109AB31BF313}"/>
              </a:ext>
            </a:extLst>
          </p:cNvPr>
          <p:cNvSpPr txBox="1">
            <a:spLocks/>
          </p:cNvSpPr>
          <p:nvPr/>
        </p:nvSpPr>
        <p:spPr>
          <a:xfrm>
            <a:off x="531343" y="497663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With</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p>
          <a:p>
            <a:pPr marL="342900" indent="-342900">
              <a:buFont typeface="Arial" panose="020B0604020202020204" pitchFamily="34" charset="0"/>
              <a:buChar char="•"/>
            </a:pPr>
            <a:r>
              <a:rPr lang="pt-BR" sz="1600" b="1" dirty="0" err="1">
                <a:latin typeface="IBM Plex Sans" panose="020B0503050203000203" pitchFamily="34" charset="0"/>
              </a:rPr>
              <a:t>Without</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8078805A-9C5C-59D2-AC62-618B78570C1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a:extLst>
              <a:ext uri="{FF2B5EF4-FFF2-40B4-BE49-F238E27FC236}">
                <a16:creationId xmlns:a16="http://schemas.microsoft.com/office/drawing/2014/main" id="{6949E8FB-0361-9391-2012-5E8933B582C0}"/>
              </a:ext>
            </a:extLst>
          </p:cNvPr>
          <p:cNvSpPr txBox="1">
            <a:spLocks/>
          </p:cNvSpPr>
          <p:nvPr/>
        </p:nvSpPr>
        <p:spPr>
          <a:xfrm>
            <a:off x="531342" y="571463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Plus: dataset compiled in 1-hour samples</a:t>
            </a:r>
          </a:p>
        </p:txBody>
      </p:sp>
      <p:pic>
        <p:nvPicPr>
          <p:cNvPr id="17" name="Audio 16">
            <a:extLst>
              <a:ext uri="{FF2B5EF4-FFF2-40B4-BE49-F238E27FC236}">
                <a16:creationId xmlns:a16="http://schemas.microsoft.com/office/drawing/2014/main" id="{2A412BE8-F3DF-ACB1-AE84-01736F8CB1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25976643"/>
      </p:ext>
    </p:extLst>
  </p:cSld>
  <p:clrMapOvr>
    <a:masterClrMapping/>
  </p:clrMapOvr>
  <mc:AlternateContent xmlns:mc="http://schemas.openxmlformats.org/markup-compatibility/2006">
    <mc:Choice xmlns:p14="http://schemas.microsoft.com/office/powerpoint/2010/main" Requires="p14">
      <p:transition spd="slow" p14:dur="2000" advTm="12320"/>
    </mc:Choice>
    <mc:Fallback>
      <p:transition spd="slow" advTm="12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7041450"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13" name="Imagem 12">
            <a:extLst>
              <a:ext uri="{FF2B5EF4-FFF2-40B4-BE49-F238E27FC236}">
                <a16:creationId xmlns:a16="http://schemas.microsoft.com/office/drawing/2014/main" id="{59D1D717-0B69-C85F-5B3C-E9D1B7F9ACEF}"/>
              </a:ext>
            </a:extLst>
          </p:cNvPr>
          <p:cNvPicPr>
            <a:picLocks noChangeAspect="1"/>
          </p:cNvPicPr>
          <p:nvPr/>
        </p:nvPicPr>
        <p:blipFill>
          <a:blip r:embed="rId3"/>
          <a:stretch>
            <a:fillRect/>
          </a:stretch>
        </p:blipFill>
        <p:spPr>
          <a:xfrm>
            <a:off x="373897" y="1150592"/>
            <a:ext cx="6872206" cy="5456583"/>
          </a:xfrm>
          <a:prstGeom prst="rect">
            <a:avLst/>
          </a:prstGeom>
        </p:spPr>
      </p:pic>
      <p:sp>
        <p:nvSpPr>
          <p:cNvPr id="15" name="Title">
            <a:extLst>
              <a:ext uri="{FF2B5EF4-FFF2-40B4-BE49-F238E27FC236}">
                <a16:creationId xmlns:a16="http://schemas.microsoft.com/office/drawing/2014/main" id="{E6D88ACB-AF45-8DB2-9A48-734505DF52BB}"/>
              </a:ext>
            </a:extLst>
          </p:cNvPr>
          <p:cNvSpPr txBox="1">
            <a:spLocks/>
          </p:cNvSpPr>
          <p:nvPr/>
        </p:nvSpPr>
        <p:spPr>
          <a:xfrm>
            <a:off x="1372663" y="5929891"/>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2217211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79</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Evaluation metric</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13" name="Imagem 12">
            <a:extLst>
              <a:ext uri="{FF2B5EF4-FFF2-40B4-BE49-F238E27FC236}">
                <a16:creationId xmlns:a16="http://schemas.microsoft.com/office/drawing/2014/main" id="{94F677AD-D0EC-E62C-38D3-E636C965D5E7}"/>
              </a:ext>
            </a:extLst>
          </p:cNvPr>
          <p:cNvPicPr>
            <a:picLocks noChangeAspect="1"/>
          </p:cNvPicPr>
          <p:nvPr/>
        </p:nvPicPr>
        <p:blipFill>
          <a:blip r:embed="rId5"/>
          <a:stretch>
            <a:fillRect/>
          </a:stretch>
        </p:blipFill>
        <p:spPr>
          <a:xfrm>
            <a:off x="2849598" y="3040344"/>
            <a:ext cx="6492803" cy="746825"/>
          </a:xfrm>
          <a:prstGeom prst="rect">
            <a:avLst/>
          </a:prstGeom>
        </p:spPr>
      </p:pic>
      <p:pic>
        <p:nvPicPr>
          <p:cNvPr id="3" name="Picture 6" descr="Resultado de imagem para ufu">
            <a:extLst>
              <a:ext uri="{FF2B5EF4-FFF2-40B4-BE49-F238E27FC236}">
                <a16:creationId xmlns:a16="http://schemas.microsoft.com/office/drawing/2014/main" id="{FB119125-CFA1-8968-5227-4219198A89F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D32232D7-74FC-3E4F-D9E0-9B8B3B053F2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94639350"/>
      </p:ext>
    </p:extLst>
  </p:cSld>
  <p:clrMapOvr>
    <a:masterClrMapping/>
  </p:clrMapOvr>
  <mc:AlternateContent xmlns:mc="http://schemas.openxmlformats.org/markup-compatibility/2006">
    <mc:Choice xmlns:p14="http://schemas.microsoft.com/office/powerpoint/2010/main" Requires="p14">
      <p:transition spd="slow" p14:dur="2000" advTm="16128"/>
    </mc:Choice>
    <mc:Fallback>
      <p:transition spd="slow" advTm="16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99EB5588-BF10-51EB-E438-E6963D7B5137}"/>
              </a:ext>
            </a:extLst>
          </p:cNvPr>
          <p:cNvSpPr txBox="1">
            <a:spLocks/>
          </p:cNvSpPr>
          <p:nvPr/>
        </p:nvSpPr>
        <p:spPr>
          <a:xfrm>
            <a:off x="3048000" y="3425950"/>
            <a:ext cx="9144000" cy="3431116"/>
          </a:xfrm>
          <a:prstGeom prst="rect">
            <a:avLst/>
          </a:prstGeom>
          <a:solidFill>
            <a:srgbClr val="061F80"/>
          </a:solidFill>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a:xfrm>
            <a:off x="-1" y="3426885"/>
            <a:ext cx="3164441" cy="3431116"/>
          </a:xfrm>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8</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pic>
        <p:nvPicPr>
          <p:cNvPr id="5" name="Audio 4">
            <a:extLst>
              <a:ext uri="{FF2B5EF4-FFF2-40B4-BE49-F238E27FC236}">
                <a16:creationId xmlns:a16="http://schemas.microsoft.com/office/drawing/2014/main" id="{272E2A2F-1290-5273-65B6-24F8403589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484859"/>
      </p:ext>
    </p:extLst>
  </p:cSld>
  <p:clrMapOvr>
    <a:masterClrMapping/>
  </p:clrMapOvr>
  <mc:AlternateContent xmlns:mc="http://schemas.openxmlformats.org/markup-compatibility/2006">
    <mc:Choice xmlns:p14="http://schemas.microsoft.com/office/powerpoint/2010/main" Requires="p14">
      <p:transition spd="slow" p14:dur="2000" advTm="34208"/>
    </mc:Choice>
    <mc:Fallback>
      <p:transition spd="slow" advTm="34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11" name="Imagem 10" descr="Gráfico, Gráfico de caixa estreita&#10;&#10;Descrição gerada automaticamente">
            <a:extLst>
              <a:ext uri="{FF2B5EF4-FFF2-40B4-BE49-F238E27FC236}">
                <a16:creationId xmlns:a16="http://schemas.microsoft.com/office/drawing/2014/main" id="{3D812603-CC1F-E394-7E86-144C9C5D8FA3}"/>
              </a:ext>
            </a:extLst>
          </p:cNvPr>
          <p:cNvPicPr>
            <a:picLocks noChangeAspect="1"/>
          </p:cNvPicPr>
          <p:nvPr/>
        </p:nvPicPr>
        <p:blipFill>
          <a:blip r:embed="rId5"/>
          <a:stretch>
            <a:fillRect/>
          </a:stretch>
        </p:blipFill>
        <p:spPr>
          <a:xfrm>
            <a:off x="452065" y="1401416"/>
            <a:ext cx="6372565" cy="3763123"/>
          </a:xfrm>
          <a:prstGeom prst="rect">
            <a:avLst/>
          </a:prstGeom>
        </p:spPr>
      </p:pic>
      <p:sp>
        <p:nvSpPr>
          <p:cNvPr id="12" name="Title">
            <a:extLst>
              <a:ext uri="{FF2B5EF4-FFF2-40B4-BE49-F238E27FC236}">
                <a16:creationId xmlns:a16="http://schemas.microsoft.com/office/drawing/2014/main" id="{717718D4-7797-4798-224F-B23A4386FD24}"/>
              </a:ext>
            </a:extLst>
          </p:cNvPr>
          <p:cNvSpPr>
            <a:spLocks noGrp="1"/>
          </p:cNvSpPr>
          <p:nvPr>
            <p:ph type="title"/>
          </p:nvPr>
        </p:nvSpPr>
        <p:spPr>
          <a:xfrm>
            <a:off x="7100045" y="1401415"/>
            <a:ext cx="4639889" cy="3763123"/>
          </a:xfrm>
        </p:spPr>
        <p:txBody>
          <a:bodyPr anchor="t">
            <a:normAutofit/>
          </a:bodyPr>
          <a:lstStyle/>
          <a:p>
            <a:r>
              <a:rPr lang="en-US" sz="1600" b="1" dirty="0">
                <a:latin typeface="IBM Plex Sans" panose="020B0503050203000203" pitchFamily="34" charset="0"/>
              </a:rPr>
              <a:t>Descendent error</a:t>
            </a:r>
          </a:p>
        </p:txBody>
      </p:sp>
      <p:sp>
        <p:nvSpPr>
          <p:cNvPr id="18" name="Title">
            <a:extLst>
              <a:ext uri="{FF2B5EF4-FFF2-40B4-BE49-F238E27FC236}">
                <a16:creationId xmlns:a16="http://schemas.microsoft.com/office/drawing/2014/main" id="{4AB612A2-6C76-8A60-990F-3A7FB4868CF4}"/>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2" name="Picture 6" descr="Resultado de imagem para ufu">
            <a:extLst>
              <a:ext uri="{FF2B5EF4-FFF2-40B4-BE49-F238E27FC236}">
                <a16:creationId xmlns:a16="http://schemas.microsoft.com/office/drawing/2014/main" id="{0CB91E72-E313-3838-4E17-2EEF63FDE84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D7147B5F-5F48-F92D-0A93-AC8E50E7E43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75441348"/>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81</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Better overall performance, specially in:</a:t>
            </a:r>
          </a:p>
        </p:txBody>
      </p:sp>
      <p:pic>
        <p:nvPicPr>
          <p:cNvPr id="16" name="Imagem 15" descr="Gráfico, Gráfico de caixa estreita&#10;&#10;Descrição gerada automaticamente">
            <a:extLst>
              <a:ext uri="{FF2B5EF4-FFF2-40B4-BE49-F238E27FC236}">
                <a16:creationId xmlns:a16="http://schemas.microsoft.com/office/drawing/2014/main" id="{B79A98CC-AC9D-1A44-8695-830E4878D29E}"/>
              </a:ext>
            </a:extLst>
          </p:cNvPr>
          <p:cNvPicPr>
            <a:picLocks noChangeAspect="1"/>
          </p:cNvPicPr>
          <p:nvPr/>
        </p:nvPicPr>
        <p:blipFill>
          <a:blip r:embed="rId5"/>
          <a:stretch>
            <a:fillRect/>
          </a:stretch>
        </p:blipFill>
        <p:spPr>
          <a:xfrm>
            <a:off x="452064" y="1401415"/>
            <a:ext cx="6381923" cy="3763123"/>
          </a:xfrm>
          <a:prstGeom prst="rect">
            <a:avLst/>
          </a:prstGeom>
        </p:spPr>
      </p:pic>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Outliers</a:t>
            </a:r>
          </a:p>
          <a:p>
            <a:pPr marL="285750" indent="-285750">
              <a:buFont typeface="Arial" panose="020B0604020202020204" pitchFamily="34" charset="0"/>
              <a:buChar char="•"/>
            </a:pPr>
            <a:r>
              <a:rPr lang="en-US" sz="1600" b="1" dirty="0">
                <a:latin typeface="IBM Plex Sans" panose="020B0503050203000203" pitchFamily="34" charset="0"/>
              </a:rPr>
              <a:t>Lower Moore distance models</a:t>
            </a:r>
          </a:p>
          <a:p>
            <a:pPr marL="285750" indent="-285750">
              <a:buFont typeface="Arial" panose="020B0604020202020204" pitchFamily="34" charset="0"/>
              <a:buChar char="•"/>
            </a:pPr>
            <a:endParaRPr lang="en-US" sz="1600" b="1" dirty="0">
              <a:latin typeface="IBM Plex Sans" panose="020B0503050203000203" pitchFamily="34" charset="0"/>
            </a:endParaRPr>
          </a:p>
        </p:txBody>
      </p:sp>
      <p:sp>
        <p:nvSpPr>
          <p:cNvPr id="18" name="Title">
            <a:extLst>
              <a:ext uri="{FF2B5EF4-FFF2-40B4-BE49-F238E27FC236}">
                <a16:creationId xmlns:a16="http://schemas.microsoft.com/office/drawing/2014/main" id="{2714C50E-3279-AD7E-DE3E-C75500D46CF9}"/>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75424F5-747C-DEC7-0252-FE6F19D7F1D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681642D6-3F7A-E028-CA58-7793862FC71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34330376"/>
      </p:ext>
    </p:extLst>
  </p:cSld>
  <p:clrMapOvr>
    <a:masterClrMapping/>
  </p:clrMapOvr>
  <mc:AlternateContent xmlns:mc="http://schemas.openxmlformats.org/markup-compatibility/2006">
    <mc:Choice xmlns:p14="http://schemas.microsoft.com/office/powerpoint/2010/main" Requires="p14">
      <p:transition spd="slow" p14:dur="2000" advTm="29952"/>
    </mc:Choice>
    <mc:Fallback>
      <p:transition spd="slow" advTm="29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82</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11" name="Imagem 10" descr="Gráfico, Gráfico de caixa estreita&#10;&#10;Descrição gerada automaticamente">
            <a:extLst>
              <a:ext uri="{FF2B5EF4-FFF2-40B4-BE49-F238E27FC236}">
                <a16:creationId xmlns:a16="http://schemas.microsoft.com/office/drawing/2014/main" id="{3D812603-CC1F-E394-7E86-144C9C5D8FA3}"/>
              </a:ext>
            </a:extLst>
          </p:cNvPr>
          <p:cNvPicPr>
            <a:picLocks noChangeAspect="1"/>
          </p:cNvPicPr>
          <p:nvPr/>
        </p:nvPicPr>
        <p:blipFill>
          <a:blip r:embed="rId5"/>
          <a:stretch>
            <a:fillRect/>
          </a:stretch>
        </p:blipFill>
        <p:spPr>
          <a:xfrm>
            <a:off x="452065" y="1401416"/>
            <a:ext cx="6372565" cy="3763123"/>
          </a:xfrm>
          <a:prstGeom prst="rect">
            <a:avLst/>
          </a:prstGeom>
        </p:spPr>
      </p:pic>
      <p:pic>
        <p:nvPicPr>
          <p:cNvPr id="17" name="Imagem 16" descr="Gráfico, Gráfico de caixa estreita&#10;&#10;Descrição gerada automaticamente">
            <a:extLst>
              <a:ext uri="{FF2B5EF4-FFF2-40B4-BE49-F238E27FC236}">
                <a16:creationId xmlns:a16="http://schemas.microsoft.com/office/drawing/2014/main" id="{A2DAC12E-0C67-14EC-58F9-FB4ECC77FDEE}"/>
              </a:ext>
            </a:extLst>
          </p:cNvPr>
          <p:cNvPicPr>
            <a:picLocks noChangeAspect="1"/>
          </p:cNvPicPr>
          <p:nvPr/>
        </p:nvPicPr>
        <p:blipFill rotWithShape="1">
          <a:blip r:embed="rId6">
            <a:duotone>
              <a:schemeClr val="accent2">
                <a:shade val="45000"/>
                <a:satMod val="135000"/>
              </a:schemeClr>
              <a:prstClr val="white"/>
            </a:duotone>
            <a:alphaModFix amt="58000"/>
            <a:extLst>
              <a:ext uri="{BEBA8EAE-BF5A-486C-A8C5-ECC9F3942E4B}">
                <a14:imgProps xmlns:a14="http://schemas.microsoft.com/office/drawing/2010/main">
                  <a14:imgLayer r:embed="rId7">
                    <a14:imgEffect>
                      <a14:sharpenSoften amount="100000"/>
                    </a14:imgEffect>
                    <a14:imgEffect>
                      <a14:colorTemperature colorTemp="9500"/>
                    </a14:imgEffect>
                    <a14:imgEffect>
                      <a14:saturation sat="0"/>
                    </a14:imgEffect>
                  </a14:imgLayer>
                </a14:imgProps>
              </a:ext>
            </a:extLst>
          </a:blip>
          <a:srcRect l="14164" t="15279" r="640" b="20129"/>
          <a:stretch/>
        </p:blipFill>
        <p:spPr>
          <a:xfrm>
            <a:off x="1354667" y="1975556"/>
            <a:ext cx="5429148" cy="2427112"/>
          </a:xfrm>
          <a:prstGeom prst="rect">
            <a:avLst/>
          </a:prstGeom>
        </p:spPr>
      </p:pic>
      <p:sp>
        <p:nvSpPr>
          <p:cNvPr id="9" name="Title">
            <a:extLst>
              <a:ext uri="{FF2B5EF4-FFF2-40B4-BE49-F238E27FC236}">
                <a16:creationId xmlns:a16="http://schemas.microsoft.com/office/drawing/2014/main" id="{615AB18D-E1F2-12C1-FE0C-DB7CCC77F4A2}"/>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2" name="Picture 6" descr="Resultado de imagem para ufu">
            <a:extLst>
              <a:ext uri="{FF2B5EF4-FFF2-40B4-BE49-F238E27FC236}">
                <a16:creationId xmlns:a16="http://schemas.microsoft.com/office/drawing/2014/main" id="{1DEBCD12-B786-FFD9-7DDA-0979E6163AC6}"/>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D7B4B10F-F0B6-65EB-ED24-4B4060202C7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45556614"/>
      </p:ext>
    </p:extLst>
  </p:cSld>
  <p:clrMapOvr>
    <a:masterClrMapping/>
  </p:clrMapOvr>
  <mc:AlternateContent xmlns:mc="http://schemas.openxmlformats.org/markup-compatibility/2006">
    <mc:Choice xmlns:p14="http://schemas.microsoft.com/office/powerpoint/2010/main" Requires="p14">
      <p:transition spd="slow" p14:dur="2000" advTm="10304"/>
    </mc:Choice>
    <mc:Fallback>
      <p:transition spd="slow" advTm="10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Considerations of transport hubs</a:t>
            </a:r>
          </a:p>
        </p:txBody>
      </p:sp>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Can be important to anticipate fast changing demand from non-seasonal events</a:t>
            </a:r>
            <a:r>
              <a:rPr lang="en-US" sz="1600" b="1" baseline="30000" dirty="0">
                <a:latin typeface="IBM Plex Sans" panose="020B0503050203000203" pitchFamily="34" charset="0"/>
              </a:rPr>
              <a:t>1</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More important in central regions of the city</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11" name="Imagem 10" descr="Gráfico, Gráfico de linhas&#10;&#10;Descrição gerada automaticamente">
            <a:extLst>
              <a:ext uri="{FF2B5EF4-FFF2-40B4-BE49-F238E27FC236}">
                <a16:creationId xmlns:a16="http://schemas.microsoft.com/office/drawing/2014/main" id="{C766A281-416E-395F-C938-14201CB38E15}"/>
              </a:ext>
            </a:extLst>
          </p:cNvPr>
          <p:cNvPicPr>
            <a:picLocks noChangeAspect="1"/>
          </p:cNvPicPr>
          <p:nvPr/>
        </p:nvPicPr>
        <p:blipFill>
          <a:blip r:embed="rId5"/>
          <a:stretch>
            <a:fillRect/>
          </a:stretch>
        </p:blipFill>
        <p:spPr>
          <a:xfrm>
            <a:off x="508507" y="1250941"/>
            <a:ext cx="5643935" cy="3950754"/>
          </a:xfrm>
          <a:prstGeom prst="rect">
            <a:avLst/>
          </a:prstGeom>
        </p:spPr>
      </p:pic>
      <p:sp>
        <p:nvSpPr>
          <p:cNvPr id="12" name="Title">
            <a:extLst>
              <a:ext uri="{FF2B5EF4-FFF2-40B4-BE49-F238E27FC236}">
                <a16:creationId xmlns:a16="http://schemas.microsoft.com/office/drawing/2014/main" id="{835C3CAC-AF88-98A1-988F-2DC0A60CB3A6}"/>
              </a:ext>
            </a:extLst>
          </p:cNvPr>
          <p:cNvSpPr txBox="1">
            <a:spLocks/>
          </p:cNvSpPr>
          <p:nvPr/>
        </p:nvSpPr>
        <p:spPr>
          <a:xfrm>
            <a:off x="7043604" y="3456489"/>
            <a:ext cx="4639889" cy="4160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Region 607 (near Vigano)</a:t>
            </a:r>
          </a:p>
        </p:txBody>
      </p:sp>
      <mc:AlternateContent xmlns:mc="http://schemas.openxmlformats.org/markup-compatibility/2006" xmlns:a14="http://schemas.microsoft.com/office/drawing/2010/main">
        <mc:Choice Requires="a14">
          <p:sp>
            <p:nvSpPr>
              <p:cNvPr id="13" name="Title">
                <a:extLst>
                  <a:ext uri="{FF2B5EF4-FFF2-40B4-BE49-F238E27FC236}">
                    <a16:creationId xmlns:a16="http://schemas.microsoft.com/office/drawing/2014/main" id="{38E31165-5B52-DE7F-F024-2326B7342412}"/>
                  </a:ext>
                </a:extLst>
              </p:cNvPr>
              <p:cNvSpPr txBox="1">
                <a:spLocks/>
              </p:cNvSpPr>
              <p:nvPr/>
            </p:nvSpPr>
            <p:spPr>
              <a:xfrm>
                <a:off x="7043603" y="387258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Normal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𝟏𝟐</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Transport hubs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𝟏𝟏</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13" name="Title">
                <a:extLst>
                  <a:ext uri="{FF2B5EF4-FFF2-40B4-BE49-F238E27FC236}">
                    <a16:creationId xmlns:a16="http://schemas.microsoft.com/office/drawing/2014/main" id="{38E31165-5B52-DE7F-F024-2326B7342412}"/>
                  </a:ext>
                </a:extLst>
              </p:cNvPr>
              <p:cNvSpPr txBox="1">
                <a:spLocks noRot="1" noChangeAspect="1" noMove="1" noResize="1" noEditPoints="1" noAdjustHandles="1" noChangeArrowheads="1" noChangeShapeType="1" noTextEdit="1"/>
              </p:cNvSpPr>
              <p:nvPr/>
            </p:nvSpPr>
            <p:spPr>
              <a:xfrm>
                <a:off x="7043603" y="3872584"/>
                <a:ext cx="4639889" cy="1296666"/>
              </a:xfrm>
              <a:prstGeom prst="rect">
                <a:avLst/>
              </a:prstGeom>
              <a:blipFill>
                <a:blip r:embed="rId6"/>
                <a:stretch>
                  <a:fillRect l="-525" t="-3286"/>
                </a:stretch>
              </a:blipFill>
            </p:spPr>
            <p:txBody>
              <a:bodyPr/>
              <a:lstStyle/>
              <a:p>
                <a:r>
                  <a:rPr lang="pt-BR">
                    <a:noFill/>
                  </a:rPr>
                  <a:t> </a:t>
                </a:r>
              </a:p>
            </p:txBody>
          </p:sp>
        </mc:Fallback>
      </mc:AlternateContent>
      <p:sp>
        <p:nvSpPr>
          <p:cNvPr id="14" name="TextBox 18">
            <a:extLst>
              <a:ext uri="{FF2B5EF4-FFF2-40B4-BE49-F238E27FC236}">
                <a16:creationId xmlns:a16="http://schemas.microsoft.com/office/drawing/2014/main" id="{F975F8D4-304B-9F39-9510-E5FC9D48D0BC}"/>
              </a:ext>
            </a:extLst>
          </p:cNvPr>
          <p:cNvSpPr txBox="1"/>
          <p:nvPr/>
        </p:nvSpPr>
        <p:spPr>
          <a:xfrm>
            <a:off x="6097413" y="5605311"/>
            <a:ext cx="6001578" cy="769441"/>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 Wang, J. et al. </a:t>
            </a:r>
            <a:r>
              <a:rPr lang="pt-BR" sz="1100" dirty="0" err="1">
                <a:solidFill>
                  <a:srgbClr val="898989"/>
                </a:solidFill>
                <a:latin typeface="IBM Plex Sans" panose="020B0503050203000203" pitchFamily="34" charset="0"/>
              </a:rPr>
              <a:t>Spatiotemporal</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modeling</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and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prediction</a:t>
            </a:r>
            <a:r>
              <a:rPr lang="pt-BR" sz="1100" dirty="0">
                <a:solidFill>
                  <a:srgbClr val="898989"/>
                </a:solidFill>
                <a:latin typeface="IBM Plex Sans" panose="020B0503050203000203" pitchFamily="34" charset="0"/>
              </a:rPr>
              <a:t> in </a:t>
            </a:r>
            <a:r>
              <a:rPr lang="pt-BR" sz="1100" dirty="0" err="1">
                <a:solidFill>
                  <a:srgbClr val="898989"/>
                </a:solidFill>
                <a:latin typeface="IBM Plex Sans" panose="020B0503050203000203" pitchFamily="34" charset="0"/>
              </a:rPr>
              <a:t>cellular</a:t>
            </a:r>
            <a:r>
              <a:rPr lang="pt-BR" sz="1100" dirty="0">
                <a:solidFill>
                  <a:srgbClr val="898989"/>
                </a:solidFill>
                <a:latin typeface="IBM Plex Sans" panose="020B0503050203000203" pitchFamily="34" charset="0"/>
              </a:rPr>
              <a:t> networks: A big data </a:t>
            </a:r>
            <a:r>
              <a:rPr lang="pt-BR" sz="1100" dirty="0" err="1">
                <a:solidFill>
                  <a:srgbClr val="898989"/>
                </a:solidFill>
                <a:latin typeface="IBM Plex Sans" panose="020B0503050203000203" pitchFamily="34" charset="0"/>
              </a:rPr>
              <a:t>enabled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deep</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learning</a:t>
            </a:r>
            <a:r>
              <a:rPr lang="pt-BR" sz="1100" dirty="0">
                <a:solidFill>
                  <a:srgbClr val="898989"/>
                </a:solidFill>
                <a:latin typeface="IBM Plex Sans" panose="020B0503050203000203" pitchFamily="34" charset="0"/>
              </a:rPr>
              <a:t> approach. In: IEEE INFOCOM 2017 - IEEE </a:t>
            </a:r>
            <a:r>
              <a:rPr lang="pt-BR" sz="1100" dirty="0" err="1">
                <a:solidFill>
                  <a:srgbClr val="898989"/>
                </a:solidFill>
                <a:latin typeface="IBM Plex Sans" panose="020B0503050203000203" pitchFamily="34" charset="0"/>
              </a:rPr>
              <a:t>Conference</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on</a:t>
            </a:r>
            <a:r>
              <a:rPr lang="pt-BR" sz="1100" dirty="0">
                <a:solidFill>
                  <a:srgbClr val="898989"/>
                </a:solidFill>
                <a:latin typeface="IBM Plex Sans" panose="020B0503050203000203" pitchFamily="34" charset="0"/>
              </a:rPr>
              <a:t> Computer Communications. [</a:t>
            </a:r>
            <a:r>
              <a:rPr lang="pt-BR" sz="1100" dirty="0" err="1">
                <a:solidFill>
                  <a:srgbClr val="898989"/>
                </a:solidFill>
                <a:latin typeface="IBM Plex Sans" panose="020B0503050203000203" pitchFamily="34" charset="0"/>
              </a:rPr>
              <a:t>S.l</a:t>
            </a:r>
            <a:r>
              <a:rPr lang="pt-BR" sz="1100" dirty="0">
                <a:solidFill>
                  <a:srgbClr val="898989"/>
                </a:solidFill>
                <a:latin typeface="IBM Plex Sans" panose="020B0503050203000203" pitchFamily="34" charset="0"/>
              </a:rPr>
              <a:t>.: s.n.], 2017. p. 1–9. </a:t>
            </a:r>
          </a:p>
          <a:p>
            <a:endParaRPr lang="en-US" sz="1100" b="0" i="0" dirty="0">
              <a:solidFill>
                <a:srgbClr val="898989"/>
              </a:solidFill>
              <a:effectLst/>
              <a:latin typeface="IBM Plex Sans" panose="020B0503050203000203" pitchFamily="34" charset="0"/>
            </a:endParaRPr>
          </a:p>
        </p:txBody>
      </p:sp>
      <p:sp>
        <p:nvSpPr>
          <p:cNvPr id="15" name="Title">
            <a:extLst>
              <a:ext uri="{FF2B5EF4-FFF2-40B4-BE49-F238E27FC236}">
                <a16:creationId xmlns:a16="http://schemas.microsoft.com/office/drawing/2014/main" id="{FD76BD35-C36D-F358-9AB9-DA2BB95130B1}"/>
              </a:ext>
            </a:extLst>
          </p:cNvPr>
          <p:cNvSpPr txBox="1">
            <a:spLocks/>
          </p:cNvSpPr>
          <p:nvPr/>
        </p:nvSpPr>
        <p:spPr>
          <a:xfrm>
            <a:off x="508507" y="5199540"/>
            <a:ext cx="5587493"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CA4924F3-F3D8-FE3A-E4D0-232276A67AC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F39B2996-1287-9D02-DF83-1110AB65916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00573215"/>
      </p:ext>
    </p:extLst>
  </p:cSld>
  <p:clrMapOvr>
    <a:masterClrMapping/>
  </p:clrMapOvr>
  <mc:AlternateContent xmlns:mc="http://schemas.openxmlformats.org/markup-compatibility/2006">
    <mc:Choice xmlns:p14="http://schemas.microsoft.com/office/powerpoint/2010/main" Requires="p14">
      <p:transition spd="slow" p14:dur="2000" advTm="42080"/>
    </mc:Choice>
    <mc:Fallback>
      <p:transition spd="slow" advTm="42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Considerations of transport hubs</a:t>
            </a:r>
          </a:p>
        </p:txBody>
      </p:sp>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Can be important to anticipate fast changing demand from non-seasonal events</a:t>
            </a:r>
            <a:r>
              <a:rPr lang="en-US" sz="1600" b="1" baseline="30000" dirty="0">
                <a:latin typeface="IBM Plex Sans" panose="020B0503050203000203" pitchFamily="34" charset="0"/>
              </a:rPr>
              <a:t>1</a:t>
            </a:r>
          </a:p>
          <a:p>
            <a:pPr marL="285750" indent="-285750">
              <a:buFont typeface="Arial" panose="020B0604020202020204" pitchFamily="34" charset="0"/>
              <a:buChar char="•"/>
            </a:pPr>
            <a:r>
              <a:rPr lang="en-US" sz="1600" b="1" dirty="0">
                <a:latin typeface="IBM Plex Sans" panose="020B0503050203000203" pitchFamily="34" charset="0"/>
              </a:rPr>
              <a:t>More important in central regions of the city</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6" name="Imagem 5" descr="Gráfico&#10;&#10;Descrição gerada automaticamente">
            <a:extLst>
              <a:ext uri="{FF2B5EF4-FFF2-40B4-BE49-F238E27FC236}">
                <a16:creationId xmlns:a16="http://schemas.microsoft.com/office/drawing/2014/main" id="{A6B355AA-381B-F145-E489-478B27FA4DF3}"/>
              </a:ext>
            </a:extLst>
          </p:cNvPr>
          <p:cNvPicPr>
            <a:picLocks noChangeAspect="1"/>
          </p:cNvPicPr>
          <p:nvPr/>
        </p:nvPicPr>
        <p:blipFill>
          <a:blip r:embed="rId5"/>
          <a:stretch>
            <a:fillRect/>
          </a:stretch>
        </p:blipFill>
        <p:spPr>
          <a:xfrm>
            <a:off x="452065" y="1253933"/>
            <a:ext cx="5723839" cy="4006687"/>
          </a:xfrm>
          <a:prstGeom prst="rect">
            <a:avLst/>
          </a:prstGeom>
        </p:spPr>
      </p:pic>
      <p:sp>
        <p:nvSpPr>
          <p:cNvPr id="9" name="Title">
            <a:extLst>
              <a:ext uri="{FF2B5EF4-FFF2-40B4-BE49-F238E27FC236}">
                <a16:creationId xmlns:a16="http://schemas.microsoft.com/office/drawing/2014/main" id="{19056742-C681-5645-B41C-9732B9F3818E}"/>
              </a:ext>
            </a:extLst>
          </p:cNvPr>
          <p:cNvSpPr txBox="1">
            <a:spLocks/>
          </p:cNvSpPr>
          <p:nvPr/>
        </p:nvSpPr>
        <p:spPr>
          <a:xfrm>
            <a:off x="7043604" y="3456489"/>
            <a:ext cx="4639889" cy="4160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Region 8169 (mall near Parco Nord Milano)</a:t>
            </a:r>
          </a:p>
        </p:txBody>
      </p:sp>
      <mc:AlternateContent xmlns:mc="http://schemas.openxmlformats.org/markup-compatibility/2006" xmlns:a14="http://schemas.microsoft.com/office/drawing/2010/main">
        <mc:Choice Requires="a14">
          <p:sp>
            <p:nvSpPr>
              <p:cNvPr id="11" name="Title">
                <a:extLst>
                  <a:ext uri="{FF2B5EF4-FFF2-40B4-BE49-F238E27FC236}">
                    <a16:creationId xmlns:a16="http://schemas.microsoft.com/office/drawing/2014/main" id="{8D9073C9-FE65-2F74-BA70-FE4D22DFADD0}"/>
                  </a:ext>
                </a:extLst>
              </p:cNvPr>
              <p:cNvSpPr txBox="1">
                <a:spLocks/>
              </p:cNvSpPr>
              <p:nvPr/>
            </p:nvSpPr>
            <p:spPr>
              <a:xfrm>
                <a:off x="7043603" y="387258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Normal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𝟏𝟑</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Transport hubs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𝟏𝟏</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11" name="Title">
                <a:extLst>
                  <a:ext uri="{FF2B5EF4-FFF2-40B4-BE49-F238E27FC236}">
                    <a16:creationId xmlns:a16="http://schemas.microsoft.com/office/drawing/2014/main" id="{8D9073C9-FE65-2F74-BA70-FE4D22DFADD0}"/>
                  </a:ext>
                </a:extLst>
              </p:cNvPr>
              <p:cNvSpPr txBox="1">
                <a:spLocks noRot="1" noChangeAspect="1" noMove="1" noResize="1" noEditPoints="1" noAdjustHandles="1" noChangeArrowheads="1" noChangeShapeType="1" noTextEdit="1"/>
              </p:cNvSpPr>
              <p:nvPr/>
            </p:nvSpPr>
            <p:spPr>
              <a:xfrm>
                <a:off x="7043603" y="3872584"/>
                <a:ext cx="4639889" cy="1296666"/>
              </a:xfrm>
              <a:prstGeom prst="rect">
                <a:avLst/>
              </a:prstGeom>
              <a:blipFill>
                <a:blip r:embed="rId6"/>
                <a:stretch>
                  <a:fillRect l="-525" t="-3286"/>
                </a:stretch>
              </a:blipFill>
            </p:spPr>
            <p:txBody>
              <a:bodyPr/>
              <a:lstStyle/>
              <a:p>
                <a:r>
                  <a:rPr lang="pt-BR">
                    <a:noFill/>
                  </a:rPr>
                  <a:t> </a:t>
                </a:r>
              </a:p>
            </p:txBody>
          </p:sp>
        </mc:Fallback>
      </mc:AlternateContent>
      <p:sp>
        <p:nvSpPr>
          <p:cNvPr id="12" name="Title">
            <a:extLst>
              <a:ext uri="{FF2B5EF4-FFF2-40B4-BE49-F238E27FC236}">
                <a16:creationId xmlns:a16="http://schemas.microsoft.com/office/drawing/2014/main" id="{D94BA0EB-F75A-7123-BCD1-3481E440A1CB}"/>
              </a:ext>
            </a:extLst>
          </p:cNvPr>
          <p:cNvSpPr txBox="1">
            <a:spLocks/>
          </p:cNvSpPr>
          <p:nvPr/>
        </p:nvSpPr>
        <p:spPr>
          <a:xfrm>
            <a:off x="508507" y="5199540"/>
            <a:ext cx="5587493"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Resultado de imagem para ufu">
            <a:extLst>
              <a:ext uri="{FF2B5EF4-FFF2-40B4-BE49-F238E27FC236}">
                <a16:creationId xmlns:a16="http://schemas.microsoft.com/office/drawing/2014/main" id="{A817575D-E0B4-E4D5-B054-9BAFBB30DF9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8">
            <a:extLst>
              <a:ext uri="{FF2B5EF4-FFF2-40B4-BE49-F238E27FC236}">
                <a16:creationId xmlns:a16="http://schemas.microsoft.com/office/drawing/2014/main" id="{949C46AC-6103-BA93-A408-6A34BD54B0FC}"/>
              </a:ext>
            </a:extLst>
          </p:cNvPr>
          <p:cNvSpPr txBox="1"/>
          <p:nvPr/>
        </p:nvSpPr>
        <p:spPr>
          <a:xfrm>
            <a:off x="6097413" y="5605311"/>
            <a:ext cx="6001578" cy="769441"/>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 Wang, J. et al. </a:t>
            </a:r>
            <a:r>
              <a:rPr lang="pt-BR" sz="1100" dirty="0" err="1">
                <a:solidFill>
                  <a:srgbClr val="898989"/>
                </a:solidFill>
                <a:latin typeface="IBM Plex Sans" panose="020B0503050203000203" pitchFamily="34" charset="0"/>
              </a:rPr>
              <a:t>Spatiotemporal</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modeling</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and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prediction</a:t>
            </a:r>
            <a:r>
              <a:rPr lang="pt-BR" sz="1100" dirty="0">
                <a:solidFill>
                  <a:srgbClr val="898989"/>
                </a:solidFill>
                <a:latin typeface="IBM Plex Sans" panose="020B0503050203000203" pitchFamily="34" charset="0"/>
              </a:rPr>
              <a:t> in </a:t>
            </a:r>
            <a:r>
              <a:rPr lang="pt-BR" sz="1100" dirty="0" err="1">
                <a:solidFill>
                  <a:srgbClr val="898989"/>
                </a:solidFill>
                <a:latin typeface="IBM Plex Sans" panose="020B0503050203000203" pitchFamily="34" charset="0"/>
              </a:rPr>
              <a:t>cellular</a:t>
            </a:r>
            <a:r>
              <a:rPr lang="pt-BR" sz="1100" dirty="0">
                <a:solidFill>
                  <a:srgbClr val="898989"/>
                </a:solidFill>
                <a:latin typeface="IBM Plex Sans" panose="020B0503050203000203" pitchFamily="34" charset="0"/>
              </a:rPr>
              <a:t> networks: A big data </a:t>
            </a:r>
            <a:r>
              <a:rPr lang="pt-BR" sz="1100" dirty="0" err="1">
                <a:solidFill>
                  <a:srgbClr val="898989"/>
                </a:solidFill>
                <a:latin typeface="IBM Plex Sans" panose="020B0503050203000203" pitchFamily="34" charset="0"/>
              </a:rPr>
              <a:t>enabled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deep</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learning</a:t>
            </a:r>
            <a:r>
              <a:rPr lang="pt-BR" sz="1100" dirty="0">
                <a:solidFill>
                  <a:srgbClr val="898989"/>
                </a:solidFill>
                <a:latin typeface="IBM Plex Sans" panose="020B0503050203000203" pitchFamily="34" charset="0"/>
              </a:rPr>
              <a:t> approach. In: IEEE INFOCOM 2017 - IEEE </a:t>
            </a:r>
            <a:r>
              <a:rPr lang="pt-BR" sz="1100" dirty="0" err="1">
                <a:solidFill>
                  <a:srgbClr val="898989"/>
                </a:solidFill>
                <a:latin typeface="IBM Plex Sans" panose="020B0503050203000203" pitchFamily="34" charset="0"/>
              </a:rPr>
              <a:t>Conference</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on</a:t>
            </a:r>
            <a:r>
              <a:rPr lang="pt-BR" sz="1100" dirty="0">
                <a:solidFill>
                  <a:srgbClr val="898989"/>
                </a:solidFill>
                <a:latin typeface="IBM Plex Sans" panose="020B0503050203000203" pitchFamily="34" charset="0"/>
              </a:rPr>
              <a:t> Computer Communications. [</a:t>
            </a:r>
            <a:r>
              <a:rPr lang="pt-BR" sz="1100" dirty="0" err="1">
                <a:solidFill>
                  <a:srgbClr val="898989"/>
                </a:solidFill>
                <a:latin typeface="IBM Plex Sans" panose="020B0503050203000203" pitchFamily="34" charset="0"/>
              </a:rPr>
              <a:t>S.l</a:t>
            </a:r>
            <a:r>
              <a:rPr lang="pt-BR" sz="1100" dirty="0">
                <a:solidFill>
                  <a:srgbClr val="898989"/>
                </a:solidFill>
                <a:latin typeface="IBM Plex Sans" panose="020B0503050203000203" pitchFamily="34" charset="0"/>
              </a:rPr>
              <a:t>.: s.n.], 2017. p. 1–9. </a:t>
            </a:r>
          </a:p>
          <a:p>
            <a:endParaRPr lang="en-US" sz="1100" b="0" i="0" dirty="0">
              <a:solidFill>
                <a:srgbClr val="898989"/>
              </a:solidFill>
              <a:effectLst/>
              <a:latin typeface="IBM Plex Sans" panose="020B0503050203000203" pitchFamily="34" charset="0"/>
            </a:endParaRPr>
          </a:p>
        </p:txBody>
      </p:sp>
      <p:pic>
        <p:nvPicPr>
          <p:cNvPr id="14" name="Audio 13">
            <a:extLst>
              <a:ext uri="{FF2B5EF4-FFF2-40B4-BE49-F238E27FC236}">
                <a16:creationId xmlns:a16="http://schemas.microsoft.com/office/drawing/2014/main" id="{6E2F8572-CBD6-943C-AF11-512538DA938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41239047"/>
      </p:ext>
    </p:extLst>
  </p:cSld>
  <p:clrMapOvr>
    <a:masterClrMapping/>
  </p:clrMapOvr>
  <mc:AlternateContent xmlns:mc="http://schemas.openxmlformats.org/markup-compatibility/2006">
    <mc:Choice xmlns:p14="http://schemas.microsoft.com/office/powerpoint/2010/main" Requires="p14">
      <p:transition spd="slow" p14:dur="2000" advTm="40864"/>
    </mc:Choice>
    <mc:Fallback>
      <p:transition spd="slow" advTm="40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85</a:t>
            </a:fld>
            <a:endParaRPr lang="pt-BR">
              <a:latin typeface="IBM Plex Sans" panose="020B0503050203000203" pitchFamily="34" charset="0"/>
            </a:endParaRP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0" y="1621248"/>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err="1">
                <a:latin typeface="IBM Plex Sans" panose="020B0503050203000203" pitchFamily="34" charset="0"/>
              </a:rPr>
              <a:t>How</a:t>
            </a:r>
            <a:r>
              <a:rPr lang="pt-BR" sz="1600" b="1" dirty="0">
                <a:latin typeface="IBM Plex Sans" panose="020B0503050203000203" pitchFamily="34" charset="0"/>
              </a:rPr>
              <a:t> </a:t>
            </a:r>
            <a:r>
              <a:rPr lang="pt-BR" sz="1600" b="1" dirty="0" err="1">
                <a:latin typeface="IBM Plex Sans" panose="020B0503050203000203" pitchFamily="34" charset="0"/>
              </a:rPr>
              <a:t>can</a:t>
            </a:r>
            <a:r>
              <a:rPr lang="pt-BR" sz="1600" b="1" dirty="0">
                <a:latin typeface="IBM Plex Sans" panose="020B0503050203000203" pitchFamily="34" charset="0"/>
              </a:rPr>
              <a:t> MTP-NT </a:t>
            </a:r>
            <a:r>
              <a:rPr lang="pt-BR" sz="1600" b="1" dirty="0" err="1">
                <a:latin typeface="IBM Plex Sans" panose="020B0503050203000203" pitchFamily="34" charset="0"/>
              </a:rPr>
              <a:t>perform</a:t>
            </a:r>
            <a:r>
              <a:rPr lang="pt-BR" sz="1600" b="1" dirty="0">
                <a:latin typeface="IBM Plex Sans" panose="020B0503050203000203" pitchFamily="34" charset="0"/>
              </a:rPr>
              <a:t> in a </a:t>
            </a:r>
            <a:r>
              <a:rPr lang="pt-BR" sz="1600" b="1" dirty="0" err="1">
                <a:latin typeface="IBM Plex Sans" panose="020B0503050203000203" pitchFamily="34" charset="0"/>
              </a:rPr>
              <a:t>different</a:t>
            </a:r>
            <a:r>
              <a:rPr lang="pt-BR" sz="1600" b="1" dirty="0">
                <a:latin typeface="IBM Plex Sans" panose="020B0503050203000203" pitchFamily="34" charset="0"/>
              </a:rPr>
              <a:t> </a:t>
            </a:r>
            <a:r>
              <a:rPr lang="pt-BR" sz="1600" b="1" dirty="0" err="1">
                <a:latin typeface="IBM Plex Sans" panose="020B0503050203000203" pitchFamily="34" charset="0"/>
              </a:rPr>
              <a:t>scenario</a:t>
            </a:r>
            <a:r>
              <a:rPr lang="pt-BR" sz="1600" b="1" dirty="0">
                <a:latin typeface="IBM Plex Sans" panose="020B0503050203000203" pitchFamily="34" charset="0"/>
              </a:rPr>
              <a:t>?</a:t>
            </a:r>
            <a:endParaRPr lang="en-US" sz="1600" b="1" dirty="0">
              <a:latin typeface="IBM Plex Sans" panose="020B0503050203000203" pitchFamily="34" charset="0"/>
            </a:endParaRPr>
          </a:p>
        </p:txBody>
      </p:sp>
      <p:pic>
        <p:nvPicPr>
          <p:cNvPr id="2" name="Picture 6" descr="Resultado de imagem para ufu">
            <a:extLst>
              <a:ext uri="{FF2B5EF4-FFF2-40B4-BE49-F238E27FC236}">
                <a16:creationId xmlns:a16="http://schemas.microsoft.com/office/drawing/2014/main" id="{A4DB822B-778D-5435-81A1-143EE742B0D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a:extLst>
              <a:ext uri="{FF2B5EF4-FFF2-40B4-BE49-F238E27FC236}">
                <a16:creationId xmlns:a16="http://schemas.microsoft.com/office/drawing/2014/main" id="{39586655-B7AA-7C6A-11D7-7BB6755B9349}"/>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7" name="Imagem 6">
            <a:extLst>
              <a:ext uri="{FF2B5EF4-FFF2-40B4-BE49-F238E27FC236}">
                <a16:creationId xmlns:a16="http://schemas.microsoft.com/office/drawing/2014/main" id="{58DABC51-3578-E005-BF55-38DFA2C5A46D}"/>
              </a:ext>
            </a:extLst>
          </p:cNvPr>
          <p:cNvPicPr>
            <a:picLocks noChangeAspect="1"/>
          </p:cNvPicPr>
          <p:nvPr/>
        </p:nvPicPr>
        <p:blipFill>
          <a:blip r:embed="rId6"/>
          <a:stretch>
            <a:fillRect/>
          </a:stretch>
        </p:blipFill>
        <p:spPr>
          <a:xfrm>
            <a:off x="1780573" y="2807171"/>
            <a:ext cx="8630854" cy="2143424"/>
          </a:xfrm>
          <a:prstGeom prst="rect">
            <a:avLst/>
          </a:prstGeom>
        </p:spPr>
      </p:pic>
      <p:pic>
        <p:nvPicPr>
          <p:cNvPr id="10" name="Audio 9">
            <a:extLst>
              <a:ext uri="{FF2B5EF4-FFF2-40B4-BE49-F238E27FC236}">
                <a16:creationId xmlns:a16="http://schemas.microsoft.com/office/drawing/2014/main" id="{F0983F17-47F8-F814-237C-1B62A5CF052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02664712"/>
      </p:ext>
    </p:extLst>
  </p:cSld>
  <p:clrMapOvr>
    <a:masterClrMapping/>
  </p:clrMapOvr>
  <mc:AlternateContent xmlns:mc="http://schemas.openxmlformats.org/markup-compatibility/2006">
    <mc:Choice xmlns:p14="http://schemas.microsoft.com/office/powerpoint/2010/main" Requires="p14">
      <p:transition spd="slow" p14:dur="2000" advTm="40864"/>
    </mc:Choice>
    <mc:Fallback>
      <p:transition spd="slow" advTm="40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Execution Time Evaluation</a:t>
            </a:r>
          </a:p>
        </p:txBody>
      </p:sp>
      <mc:AlternateContent xmlns:mc="http://schemas.openxmlformats.org/markup-compatibility/2006" xmlns:a14="http://schemas.microsoft.com/office/drawing/2010/main">
        <mc:Choice Requires="a14">
          <p:sp>
            <p:nvSpPr>
              <p:cNvPr id="9" name="Title">
                <a:extLst>
                  <a:ext uri="{FF2B5EF4-FFF2-40B4-BE49-F238E27FC236}">
                    <a16:creationId xmlns:a16="http://schemas.microsoft.com/office/drawing/2014/main" id="{19056742-C681-5645-B41C-9732B9F3818E}"/>
                  </a:ext>
                </a:extLst>
              </p:cNvPr>
              <p:cNvSpPr txBox="1">
                <a:spLocks/>
              </p:cNvSpPr>
              <p:nvPr/>
            </p:nvSpPr>
            <p:spPr>
              <a:xfrm>
                <a:off x="0" y="1621248"/>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Growth of regions with the maximum Moore distance </a:t>
                </a:r>
                <a14:m>
                  <m:oMath xmlns:m="http://schemas.openxmlformats.org/officeDocument/2006/math">
                    <m:r>
                      <a:rPr lang="pt-BR" sz="1600" b="1" i="1" smtClean="0">
                        <a:latin typeface="Cambria Math" panose="02040503050406030204" pitchFamily="18" charset="0"/>
                      </a:rPr>
                      <m:t>𝒅</m:t>
                    </m:r>
                  </m:oMath>
                </a14:m>
                <a:r>
                  <a:rPr lang="en-US" sz="1600" b="1" dirty="0">
                    <a:latin typeface="IBM Plex Sans" panose="020B0503050203000203" pitchFamily="34" charset="0"/>
                  </a:rPr>
                  <a:t> considered</a:t>
                </a:r>
              </a:p>
            </p:txBody>
          </p:sp>
        </mc:Choice>
        <mc:Fallback xmlns="">
          <p:sp>
            <p:nvSpPr>
              <p:cNvPr id="9" name="Title">
                <a:extLst>
                  <a:ext uri="{FF2B5EF4-FFF2-40B4-BE49-F238E27FC236}">
                    <a16:creationId xmlns:a16="http://schemas.microsoft.com/office/drawing/2014/main" id="{19056742-C681-5645-B41C-9732B9F3818E}"/>
                  </a:ext>
                </a:extLst>
              </p:cNvPr>
              <p:cNvSpPr txBox="1">
                <a:spLocks noRot="1" noChangeAspect="1" noMove="1" noResize="1" noEditPoints="1" noAdjustHandles="1" noChangeArrowheads="1" noChangeShapeType="1" noTextEdit="1"/>
              </p:cNvSpPr>
              <p:nvPr/>
            </p:nvSpPr>
            <p:spPr>
              <a:xfrm>
                <a:off x="0" y="1621248"/>
                <a:ext cx="6783814" cy="613952"/>
              </a:xfrm>
              <a:prstGeom prst="rect">
                <a:avLst/>
              </a:prstGeom>
              <a:blipFill>
                <a:blip r:embed="rId5"/>
                <a:stretch>
                  <a:fillRect l="-449" t="-693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Title">
                <a:extLst>
                  <a:ext uri="{FF2B5EF4-FFF2-40B4-BE49-F238E27FC236}">
                    <a16:creationId xmlns:a16="http://schemas.microsoft.com/office/drawing/2014/main" id="{8D9073C9-FE65-2F74-BA70-FE4D22DFADD0}"/>
                  </a:ext>
                </a:extLst>
              </p:cNvPr>
              <p:cNvSpPr txBox="1">
                <a:spLocks/>
              </p:cNvSpPr>
              <p:nvPr/>
            </p:nvSpPr>
            <p:spPr>
              <a:xfrm>
                <a:off x="3391907" y="213233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pt-BR" sz="2800" b="1" i="1" smtClean="0">
                              <a:latin typeface="Cambria Math" panose="02040503050406030204" pitchFamily="18" charset="0"/>
                            </a:rPr>
                            <m:t>𝑵</m:t>
                          </m:r>
                        </m:e>
                        <m:sub>
                          <m:r>
                            <a:rPr lang="pt-BR" sz="2800" b="1" i="1" smtClean="0">
                              <a:latin typeface="Cambria Math" panose="02040503050406030204" pitchFamily="18" charset="0"/>
                            </a:rPr>
                            <m:t>𝒅</m:t>
                          </m:r>
                        </m:sub>
                      </m:sSub>
                      <m:r>
                        <a:rPr lang="pt-BR" sz="2800" b="1" i="1" smtClean="0">
                          <a:latin typeface="Cambria Math" panose="02040503050406030204" pitchFamily="18" charset="0"/>
                        </a:rPr>
                        <m:t>=</m:t>
                      </m:r>
                      <m:sSub>
                        <m:sSubPr>
                          <m:ctrlPr>
                            <a:rPr lang="pt-BR" sz="2800" b="1" i="1" smtClean="0">
                              <a:latin typeface="Cambria Math" panose="02040503050406030204" pitchFamily="18" charset="0"/>
                            </a:rPr>
                          </m:ctrlPr>
                        </m:sSubPr>
                        <m:e>
                          <m:r>
                            <a:rPr lang="pt-BR" sz="2800" b="1" i="1" smtClean="0">
                              <a:latin typeface="Cambria Math" panose="02040503050406030204" pitchFamily="18" charset="0"/>
                            </a:rPr>
                            <m:t>𝑵</m:t>
                          </m:r>
                        </m:e>
                        <m:sub>
                          <m:r>
                            <a:rPr lang="pt-BR" sz="2800" b="1" i="1" smtClean="0">
                              <a:latin typeface="Cambria Math" panose="02040503050406030204" pitchFamily="18" charset="0"/>
                            </a:rPr>
                            <m:t>𝒅</m:t>
                          </m:r>
                          <m:r>
                            <a:rPr lang="pt-BR" sz="2800" b="1" i="1" smtClean="0">
                              <a:latin typeface="Cambria Math" panose="02040503050406030204" pitchFamily="18" charset="0"/>
                            </a:rPr>
                            <m:t>+</m:t>
                          </m:r>
                          <m:r>
                            <a:rPr lang="pt-BR" sz="2800" b="1" i="1" smtClean="0">
                              <a:latin typeface="Cambria Math" panose="02040503050406030204" pitchFamily="18" charset="0"/>
                            </a:rPr>
                            <m:t>𝟏</m:t>
                          </m:r>
                        </m:sub>
                      </m:sSub>
                      <m:r>
                        <a:rPr lang="pt-BR" sz="2800" b="1" i="1" smtClean="0">
                          <a:latin typeface="Cambria Math" panose="02040503050406030204" pitchFamily="18" charset="0"/>
                        </a:rPr>
                        <m:t>+</m:t>
                      </m:r>
                      <m:r>
                        <a:rPr lang="pt-BR" sz="2800" b="1" i="1" smtClean="0">
                          <a:latin typeface="Cambria Math" panose="02040503050406030204" pitchFamily="18" charset="0"/>
                        </a:rPr>
                        <m:t>𝟖</m:t>
                      </m:r>
                      <m:d>
                        <m:dPr>
                          <m:ctrlPr>
                            <a:rPr lang="pt-BR" sz="2800" b="1" i="1" smtClean="0">
                              <a:latin typeface="Cambria Math" panose="02040503050406030204" pitchFamily="18" charset="0"/>
                            </a:rPr>
                          </m:ctrlPr>
                        </m:dPr>
                        <m:e>
                          <m:r>
                            <a:rPr lang="pt-BR" sz="2800" b="1" i="1" smtClean="0">
                              <a:latin typeface="Cambria Math" panose="02040503050406030204" pitchFamily="18" charset="0"/>
                            </a:rPr>
                            <m:t>𝒅</m:t>
                          </m:r>
                          <m:r>
                            <a:rPr lang="pt-BR" sz="2800" b="1" i="1" smtClean="0">
                              <a:latin typeface="Cambria Math" panose="02040503050406030204" pitchFamily="18" charset="0"/>
                            </a:rPr>
                            <m:t>+</m:t>
                          </m:r>
                          <m:r>
                            <a:rPr lang="pt-BR" sz="2800" b="1" i="1" smtClean="0">
                              <a:latin typeface="Cambria Math" panose="02040503050406030204" pitchFamily="18" charset="0"/>
                            </a:rPr>
                            <m:t>𝟏</m:t>
                          </m:r>
                        </m:e>
                      </m:d>
                    </m:oMath>
                  </m:oMathPara>
                </a14:m>
                <a:endParaRPr lang="en-US" sz="2800" b="1" dirty="0">
                  <a:latin typeface="IBM Plex Sans" panose="020B0503050203000203" pitchFamily="34" charset="0"/>
                </a:endParaRPr>
              </a:p>
            </p:txBody>
          </p:sp>
        </mc:Choice>
        <mc:Fallback xmlns="">
          <p:sp>
            <p:nvSpPr>
              <p:cNvPr id="11" name="Title">
                <a:extLst>
                  <a:ext uri="{FF2B5EF4-FFF2-40B4-BE49-F238E27FC236}">
                    <a16:creationId xmlns:a16="http://schemas.microsoft.com/office/drawing/2014/main" id="{8D9073C9-FE65-2F74-BA70-FE4D22DFADD0}"/>
                  </a:ext>
                </a:extLst>
              </p:cNvPr>
              <p:cNvSpPr txBox="1">
                <a:spLocks noRot="1" noChangeAspect="1" noMove="1" noResize="1" noEditPoints="1" noAdjustHandles="1" noChangeArrowheads="1" noChangeShapeType="1" noTextEdit="1"/>
              </p:cNvSpPr>
              <p:nvPr/>
            </p:nvSpPr>
            <p:spPr>
              <a:xfrm>
                <a:off x="3391907" y="2132334"/>
                <a:ext cx="4639889" cy="1296666"/>
              </a:xfrm>
              <a:prstGeom prst="rect">
                <a:avLst/>
              </a:prstGeom>
              <a:blipFill>
                <a:blip r:embed="rId6"/>
                <a:stretch>
                  <a:fillRect/>
                </a:stretch>
              </a:blipFill>
            </p:spPr>
            <p:txBody>
              <a:bodyPr/>
              <a:lstStyle/>
              <a:p>
                <a:r>
                  <a:rPr lang="pt-BR">
                    <a:noFill/>
                  </a:rPr>
                  <a:t> </a:t>
                </a:r>
              </a:p>
            </p:txBody>
          </p:sp>
        </mc:Fallback>
      </mc:AlternateContent>
      <p:pic>
        <p:nvPicPr>
          <p:cNvPr id="2" name="Picture 6" descr="Resultado de imagem para ufu">
            <a:extLst>
              <a:ext uri="{FF2B5EF4-FFF2-40B4-BE49-F238E27FC236}">
                <a16:creationId xmlns:a16="http://schemas.microsoft.com/office/drawing/2014/main" id="{A4DB822B-778D-5435-81A1-143EE742B0D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12">
            <a:extLst>
              <a:ext uri="{FF2B5EF4-FFF2-40B4-BE49-F238E27FC236}">
                <a16:creationId xmlns:a16="http://schemas.microsoft.com/office/drawing/2014/main" id="{899F345A-115C-26D4-2986-CB0281B00D72}"/>
              </a:ext>
            </a:extLst>
          </p:cNvPr>
          <p:cNvPicPr>
            <a:picLocks noChangeAspect="1"/>
          </p:cNvPicPr>
          <p:nvPr/>
        </p:nvPicPr>
        <p:blipFill>
          <a:blip r:embed="rId8"/>
          <a:stretch>
            <a:fillRect/>
          </a:stretch>
        </p:blipFill>
        <p:spPr>
          <a:xfrm>
            <a:off x="1822144" y="3008965"/>
            <a:ext cx="8326012" cy="2029108"/>
          </a:xfrm>
          <a:prstGeom prst="rect">
            <a:avLst/>
          </a:prstGeom>
        </p:spPr>
      </p:pic>
      <p:pic>
        <p:nvPicPr>
          <p:cNvPr id="12" name="Audio 11">
            <a:extLst>
              <a:ext uri="{FF2B5EF4-FFF2-40B4-BE49-F238E27FC236}">
                <a16:creationId xmlns:a16="http://schemas.microsoft.com/office/drawing/2014/main" id="{E995DF42-E803-64DB-036A-D7017EC6087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82550103"/>
      </p:ext>
    </p:extLst>
  </p:cSld>
  <p:clrMapOvr>
    <a:masterClrMapping/>
  </p:clrMapOvr>
  <mc:AlternateContent xmlns:mc="http://schemas.openxmlformats.org/markup-compatibility/2006">
    <mc:Choice xmlns:p14="http://schemas.microsoft.com/office/powerpoint/2010/main" Requires="p14">
      <p:transition spd="slow" p14:dur="2000" advTm="15392"/>
    </mc:Choice>
    <mc:Fallback>
      <p:transition spd="slow" advTm="15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Execution Time Evaluation</a:t>
            </a:r>
          </a:p>
        </p:txBody>
      </p:sp>
      <p:pic>
        <p:nvPicPr>
          <p:cNvPr id="10" name="Imagem 9" descr="Gráfico, Gráfico de linhas&#10;&#10;Descrição gerada automaticamente">
            <a:extLst>
              <a:ext uri="{FF2B5EF4-FFF2-40B4-BE49-F238E27FC236}">
                <a16:creationId xmlns:a16="http://schemas.microsoft.com/office/drawing/2014/main" id="{78ACE762-BFF2-41EF-9535-7157DD6058B2}"/>
              </a:ext>
            </a:extLst>
          </p:cNvPr>
          <p:cNvPicPr>
            <a:picLocks noChangeAspect="1"/>
          </p:cNvPicPr>
          <p:nvPr/>
        </p:nvPicPr>
        <p:blipFill>
          <a:blip r:embed="rId5"/>
          <a:stretch>
            <a:fillRect/>
          </a:stretch>
        </p:blipFill>
        <p:spPr>
          <a:xfrm>
            <a:off x="1309713" y="1827419"/>
            <a:ext cx="9436735" cy="4102928"/>
          </a:xfrm>
          <a:prstGeom prst="rect">
            <a:avLst/>
          </a:prstGeom>
        </p:spPr>
      </p:pic>
      <p:sp>
        <p:nvSpPr>
          <p:cNvPr id="2" name="Title">
            <a:extLst>
              <a:ext uri="{FF2B5EF4-FFF2-40B4-BE49-F238E27FC236}">
                <a16:creationId xmlns:a16="http://schemas.microsoft.com/office/drawing/2014/main" id="{796893BE-A62E-8999-F3DD-46AE6BFE3BE2}"/>
              </a:ext>
            </a:extLst>
          </p:cNvPr>
          <p:cNvSpPr txBox="1">
            <a:spLocks/>
          </p:cNvSpPr>
          <p:nvPr/>
        </p:nvSpPr>
        <p:spPr>
          <a:xfrm>
            <a:off x="1309713" y="5898537"/>
            <a:ext cx="943673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6EC63E8B-53F6-06D7-346D-B42E893A006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FD34A0DB-0294-5F97-07BC-F045CDA0CAB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13381642"/>
      </p:ext>
    </p:extLst>
  </p:cSld>
  <p:clrMapOvr>
    <a:masterClrMapping/>
  </p:clrMapOvr>
  <mc:AlternateContent xmlns:mc="http://schemas.openxmlformats.org/markup-compatibility/2006">
    <mc:Choice xmlns:p14="http://schemas.microsoft.com/office/powerpoint/2010/main" Requires="p14">
      <p:transition spd="slow" p14:dur="2000" advTm="21408"/>
    </mc:Choice>
    <mc:Fallback>
      <p:transition spd="slow" advTm="21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4" y="1609959"/>
            <a:ext cx="10750741" cy="9484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err="1">
                <a:latin typeface="IBM Plex Sans" panose="020B0503050203000203" pitchFamily="34" charset="0"/>
              </a:rPr>
              <a:t>Closed</a:t>
            </a:r>
            <a:r>
              <a:rPr lang="pt-BR" sz="1600" b="1" dirty="0">
                <a:latin typeface="IBM Plex Sans" panose="020B0503050203000203" pitchFamily="34" charset="0"/>
              </a:rPr>
              <a:t> </a:t>
            </a:r>
            <a:r>
              <a:rPr lang="pt-BR" sz="1600" b="1" dirty="0" err="1">
                <a:latin typeface="IBM Plex Sans" panose="020B0503050203000203" pitchFamily="34" charset="0"/>
              </a:rPr>
              <a:t>datasets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models – </a:t>
            </a:r>
            <a:r>
              <a:rPr lang="pt-BR" sz="1600" b="1" dirty="0" err="1">
                <a:latin typeface="IBM Plex Sans" panose="020B0503050203000203" pitchFamily="34" charset="0"/>
              </a:rPr>
              <a:t>How</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compare </a:t>
            </a:r>
            <a:r>
              <a:rPr lang="pt-BR" sz="1600" b="1" dirty="0" err="1">
                <a:latin typeface="IBM Plex Sans" panose="020B0503050203000203" pitchFamily="34" charset="0"/>
              </a:rPr>
              <a:t>different</a:t>
            </a:r>
            <a:r>
              <a:rPr lang="pt-BR" sz="1600" b="1" dirty="0">
                <a:latin typeface="IBM Plex Sans" panose="020B0503050203000203" pitchFamily="34" charset="0"/>
              </a:rPr>
              <a:t> </a:t>
            </a:r>
            <a:r>
              <a:rPr lang="pt-BR" sz="1600" b="1" dirty="0" err="1">
                <a:latin typeface="IBM Plex Sans" panose="020B0503050203000203" pitchFamily="34" charset="0"/>
              </a:rPr>
              <a:t>studies</a:t>
            </a:r>
            <a:r>
              <a:rPr lang="pt-BR" sz="1600" b="1" dirty="0">
                <a:latin typeface="IBM Plex Sans" panose="020B0503050203000203" pitchFamily="34" charset="0"/>
              </a:rPr>
              <a:t>?</a:t>
            </a:r>
          </a:p>
        </p:txBody>
      </p:sp>
      <p:pic>
        <p:nvPicPr>
          <p:cNvPr id="3" name="Picture 6" descr="Resultado de imagem para ufu">
            <a:extLst>
              <a:ext uri="{FF2B5EF4-FFF2-40B4-BE49-F238E27FC236}">
                <a16:creationId xmlns:a16="http://schemas.microsoft.com/office/drawing/2014/main" id="{CA3B3784-6F5D-9B1D-5B96-B2242F813E9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extLst>
              <a:ext uri="{FF2B5EF4-FFF2-40B4-BE49-F238E27FC236}">
                <a16:creationId xmlns:a16="http://schemas.microsoft.com/office/drawing/2014/main" id="{00C7E47D-9616-D63E-14A8-FD3B66DE29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82686312"/>
      </p:ext>
    </p:extLst>
  </p:cSld>
  <p:clrMapOvr>
    <a:masterClrMapping/>
  </p:clrMapOvr>
  <mc:AlternateContent xmlns:mc="http://schemas.openxmlformats.org/markup-compatibility/2006">
    <mc:Choice xmlns:p14="http://schemas.microsoft.com/office/powerpoint/2010/main" Requires="p14">
      <p:transition spd="slow" p14:dur="2000" advTm="13696"/>
    </mc:Choice>
    <mc:Fallback>
      <p:transition spd="slow" advTm="13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4" y="1609959"/>
            <a:ext cx="10750741" cy="9484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err="1">
                <a:latin typeface="IBM Plex Sans" panose="020B0503050203000203" pitchFamily="34" charset="0"/>
              </a:rPr>
              <a:t>Closed</a:t>
            </a:r>
            <a:r>
              <a:rPr lang="pt-BR" sz="1600" b="1" dirty="0">
                <a:latin typeface="IBM Plex Sans" panose="020B0503050203000203" pitchFamily="34" charset="0"/>
              </a:rPr>
              <a:t> </a:t>
            </a:r>
            <a:r>
              <a:rPr lang="pt-BR" sz="1600" b="1" dirty="0" err="1">
                <a:latin typeface="IBM Plex Sans" panose="020B0503050203000203" pitchFamily="34" charset="0"/>
              </a:rPr>
              <a:t>datasets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models – </a:t>
            </a:r>
            <a:r>
              <a:rPr lang="pt-BR" sz="1600" b="1" dirty="0" err="1">
                <a:latin typeface="IBM Plex Sans" panose="020B0503050203000203" pitchFamily="34" charset="0"/>
              </a:rPr>
              <a:t>How</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compare </a:t>
            </a:r>
            <a:r>
              <a:rPr lang="pt-BR" sz="1600" b="1" dirty="0" err="1">
                <a:latin typeface="IBM Plex Sans" panose="020B0503050203000203" pitchFamily="34" charset="0"/>
              </a:rPr>
              <a:t>different</a:t>
            </a:r>
            <a:r>
              <a:rPr lang="pt-BR" sz="1600" b="1" dirty="0">
                <a:latin typeface="IBM Plex Sans" panose="020B0503050203000203" pitchFamily="34" charset="0"/>
              </a:rPr>
              <a:t> </a:t>
            </a:r>
            <a:r>
              <a:rPr lang="pt-BR" sz="1600" b="1" dirty="0" err="1">
                <a:latin typeface="IBM Plex Sans" panose="020B0503050203000203" pitchFamily="34" charset="0"/>
              </a:rPr>
              <a:t>studies</a:t>
            </a:r>
            <a:r>
              <a:rPr lang="pt-BR" sz="1600" b="1" dirty="0">
                <a:latin typeface="IBM Plex Sans" panose="020B0503050203000203" pitchFamily="34" charset="0"/>
              </a:rPr>
              <a:t>?</a:t>
            </a:r>
          </a:p>
          <a:p>
            <a:endParaRPr lang="en-US" sz="1600" b="1" dirty="0">
              <a:latin typeface="IBM Plex Sans" panose="020B0503050203000203" pitchFamily="34" charset="0"/>
            </a:endParaRPr>
          </a:p>
          <a:p>
            <a:r>
              <a:rPr lang="en-US" sz="1600" b="1" dirty="0">
                <a:latin typeface="IBM Plex Sans" panose="020B0503050203000203" pitchFamily="34" charset="0"/>
              </a:rPr>
              <a:t>Answer: Benchmark your proposal against widely known models</a:t>
            </a:r>
          </a:p>
        </p:txBody>
      </p:sp>
      <p:pic>
        <p:nvPicPr>
          <p:cNvPr id="3" name="Picture 6" descr="Resultado de imagem para ufu">
            <a:extLst>
              <a:ext uri="{FF2B5EF4-FFF2-40B4-BE49-F238E27FC236}">
                <a16:creationId xmlns:a16="http://schemas.microsoft.com/office/drawing/2014/main" id="{CA3B3784-6F5D-9B1D-5B96-B2242F813E9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C20FFCF7-4DD3-8C8B-D19B-8C584F958366}"/>
              </a:ext>
            </a:extLst>
          </p:cNvPr>
          <p:cNvSpPr txBox="1">
            <a:spLocks/>
          </p:cNvSpPr>
          <p:nvPr/>
        </p:nvSpPr>
        <p:spPr>
          <a:xfrm>
            <a:off x="145473" y="2558424"/>
            <a:ext cx="10750741" cy="453265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ARIMA</a:t>
            </a:r>
          </a:p>
          <a:p>
            <a:pPr marL="285750" indent="-285750">
              <a:buFont typeface="Arial" panose="020B0604020202020204" pitchFamily="34" charset="0"/>
              <a:buChar char="•"/>
            </a:pPr>
            <a:r>
              <a:rPr lang="en-US" sz="1600" b="1" dirty="0">
                <a:latin typeface="IBM Plex Sans" panose="020B0503050203000203" pitchFamily="34" charset="0"/>
              </a:rPr>
              <a:t>HW</a:t>
            </a:r>
          </a:p>
          <a:p>
            <a:pPr marL="285750" indent="-285750">
              <a:buFont typeface="Arial" panose="020B0604020202020204" pitchFamily="34" charset="0"/>
              <a:buChar char="•"/>
            </a:pPr>
            <a:r>
              <a:rPr lang="en-US" sz="1600" b="1" dirty="0">
                <a:latin typeface="IBM Plex Sans" panose="020B0503050203000203" pitchFamily="34" charset="0"/>
              </a:rPr>
              <a:t>Prophet</a:t>
            </a:r>
          </a:p>
          <a:p>
            <a:pPr marL="285750" indent="-285750">
              <a:buFont typeface="Arial" panose="020B0604020202020204" pitchFamily="34" charset="0"/>
              <a:buChar char="•"/>
            </a:pPr>
            <a:r>
              <a:rPr lang="en-US" sz="1600" b="1" dirty="0">
                <a:latin typeface="IBM Plex Sans" panose="020B0503050203000203" pitchFamily="34" charset="0"/>
              </a:rPr>
              <a:t>LSTM model</a:t>
            </a:r>
          </a:p>
        </p:txBody>
      </p:sp>
      <p:pic>
        <p:nvPicPr>
          <p:cNvPr id="10" name="Audio 9">
            <a:extLst>
              <a:ext uri="{FF2B5EF4-FFF2-40B4-BE49-F238E27FC236}">
                <a16:creationId xmlns:a16="http://schemas.microsoft.com/office/drawing/2014/main" id="{26EABCCC-39E3-7C15-4C1A-85165B42EA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74737688"/>
      </p:ext>
    </p:extLst>
  </p:cSld>
  <p:clrMapOvr>
    <a:masterClrMapping/>
  </p:clrMapOvr>
  <mc:AlternateContent xmlns:mc="http://schemas.openxmlformats.org/markup-compatibility/2006">
    <mc:Choice xmlns:p14="http://schemas.microsoft.com/office/powerpoint/2010/main" Requires="p14">
      <p:transition spd="slow" p14:dur="2000" advTm="28544"/>
    </mc:Choice>
    <mc:Fallback>
      <p:transition spd="slow" advTm="28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8C19AC60-385D-4A58-BC95-6C784823E403}"/>
              </a:ext>
            </a:extLst>
          </p:cNvPr>
          <p:cNvSpPr txBox="1">
            <a:spLocks/>
          </p:cNvSpPr>
          <p:nvPr/>
        </p:nvSpPr>
        <p:spPr>
          <a:xfrm>
            <a:off x="6095998" y="3426885"/>
            <a:ext cx="6096001" cy="3431116"/>
          </a:xfrm>
          <a:prstGeom prst="rect">
            <a:avLst/>
          </a:prstGeom>
          <a:solidFill>
            <a:schemeClr val="accent1">
              <a:lumMod val="75000"/>
            </a:schemeClr>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pic>
        <p:nvPicPr>
          <p:cNvPr id="10" name="Audio 9">
            <a:extLst>
              <a:ext uri="{FF2B5EF4-FFF2-40B4-BE49-F238E27FC236}">
                <a16:creationId xmlns:a16="http://schemas.microsoft.com/office/drawing/2014/main" id="{8201DA55-6C2B-3854-E3B3-0D2DDDB220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38293101"/>
      </p:ext>
    </p:extLst>
  </p:cSld>
  <p:clrMapOvr>
    <a:masterClrMapping/>
  </p:clrMapOvr>
  <mc:AlternateContent xmlns:mc="http://schemas.openxmlformats.org/markup-compatibility/2006">
    <mc:Choice xmlns:p14="http://schemas.microsoft.com/office/powerpoint/2010/main" Requires="p14">
      <p:transition spd="slow" p14:dur="2000" advTm="33312"/>
    </mc:Choice>
    <mc:Fallback>
      <p:transition spd="slow" advTm="33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Moving </a:t>
            </a:r>
            <a:r>
              <a:rPr lang="pt-BR" sz="1600" b="1" dirty="0" err="1">
                <a:latin typeface="IBM Plex Sans" panose="020B0503050203000203" pitchFamily="34" charset="0"/>
              </a:rPr>
              <a:t>Average</a:t>
            </a:r>
            <a:r>
              <a:rPr lang="pt-BR" sz="1600" b="1" dirty="0">
                <a:latin typeface="IBM Plex Sans" panose="020B0503050203000203" pitchFamily="34" charset="0"/>
              </a:rPr>
              <a:t> - ARIMA</a:t>
            </a:r>
            <a:endParaRPr lang="en-US" sz="1600" b="1" dirty="0">
              <a:latin typeface="IBM Plex Sans" panose="020B0503050203000203" pitchFamily="34" charset="0"/>
            </a:endParaRPr>
          </a:p>
        </p:txBody>
      </p:sp>
      <p:sp>
        <p:nvSpPr>
          <p:cNvPr id="2" name="Title">
            <a:extLst>
              <a:ext uri="{FF2B5EF4-FFF2-40B4-BE49-F238E27FC236}">
                <a16:creationId xmlns:a16="http://schemas.microsoft.com/office/drawing/2014/main" id="{D669CDF4-D75E-000D-B173-AAD7673003BE}"/>
              </a:ext>
            </a:extLst>
          </p:cNvPr>
          <p:cNvSpPr txBox="1">
            <a:spLocks/>
          </p:cNvSpPr>
          <p:nvPr/>
        </p:nvSpPr>
        <p:spPr>
          <a:xfrm>
            <a:off x="146755" y="2132333"/>
            <a:ext cx="9742312" cy="40201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Autoregression: self correlation (p)</a:t>
            </a: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Integration: stationary time series (d)</a:t>
            </a:r>
          </a:p>
          <a:p>
            <a:pPr marL="285750" indent="-285750">
              <a:buFont typeface="Arial" panose="020B0604020202020204" pitchFamily="34" charset="0"/>
              <a:buChar char="•"/>
            </a:pPr>
            <a:endParaRPr lang="en-US" sz="1600" b="1" dirty="0">
              <a:latin typeface="IBM Plex Sans" panose="020B0503050203000203" pitchFamily="34" charset="0"/>
            </a:endParaRPr>
          </a:p>
          <a:p>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Moving Average: relation between error of previous samples and the actual (q)</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1026" name="Picture 2">
            <a:extLst>
              <a:ext uri="{FF2B5EF4-FFF2-40B4-BE49-F238E27FC236}">
                <a16:creationId xmlns:a16="http://schemas.microsoft.com/office/drawing/2014/main" id="{756928D3-D639-07D1-4A31-BE54C3752F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2095" y="2432453"/>
            <a:ext cx="4631972" cy="10772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B4ABCB9-AF46-1DB3-7A69-4AE2109EA8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1966" y="3718198"/>
            <a:ext cx="411480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69AAE44-4801-721B-7954-B55585F4F8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1966" y="5315800"/>
            <a:ext cx="4428067" cy="9576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Resultado de imagem para ufu">
            <a:extLst>
              <a:ext uri="{FF2B5EF4-FFF2-40B4-BE49-F238E27FC236}">
                <a16:creationId xmlns:a16="http://schemas.microsoft.com/office/drawing/2014/main" id="{CA3B3784-6F5D-9B1D-5B96-B2242F813E9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F1139288-4D56-B6D4-182D-545967A3712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07396185"/>
      </p:ext>
    </p:extLst>
  </p:cSld>
  <p:clrMapOvr>
    <a:masterClrMapping/>
  </p:clrMapOvr>
  <mc:AlternateContent xmlns:mc="http://schemas.openxmlformats.org/markup-compatibility/2006">
    <mc:Choice xmlns:p14="http://schemas.microsoft.com/office/powerpoint/2010/main" Requires="p14">
      <p:transition spd="slow" p14:dur="2000" advTm="21088"/>
    </mc:Choice>
    <mc:Fallback>
      <p:transition spd="slow" advTm="21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91</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6783814" cy="10203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Moving </a:t>
            </a:r>
            <a:r>
              <a:rPr lang="pt-BR" sz="1600" b="1" dirty="0" err="1">
                <a:latin typeface="IBM Plex Sans" panose="020B0503050203000203" pitchFamily="34" charset="0"/>
              </a:rPr>
              <a:t>Average</a:t>
            </a:r>
            <a:r>
              <a:rPr lang="pt-BR" sz="1600" b="1" dirty="0">
                <a:latin typeface="IBM Plex Sans" panose="020B0503050203000203" pitchFamily="34" charset="0"/>
              </a:rPr>
              <a:t> – ARIMA</a:t>
            </a:r>
          </a:p>
          <a:p>
            <a:endParaRPr lang="pt-BR" sz="1600" b="1" dirty="0">
              <a:latin typeface="IBM Plex Sans" panose="020B0503050203000203" pitchFamily="34" charset="0"/>
            </a:endParaRPr>
          </a:p>
          <a:p>
            <a:r>
              <a:rPr lang="en-US" sz="1600" b="1" dirty="0">
                <a:latin typeface="IBM Plex Sans" panose="020B0503050203000203" pitchFamily="34" charset="0"/>
              </a:rPr>
              <a:t>Best model: p=36;d=1;q=0</a:t>
            </a:r>
          </a:p>
        </p:txBody>
      </p:sp>
      <p:pic>
        <p:nvPicPr>
          <p:cNvPr id="2" name="Picture 6" descr="Resultado de imagem para ufu">
            <a:extLst>
              <a:ext uri="{FF2B5EF4-FFF2-40B4-BE49-F238E27FC236}">
                <a16:creationId xmlns:a16="http://schemas.microsoft.com/office/drawing/2014/main" id="{22498DF4-9417-0A81-445D-AE998965712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35D14A4F-B09C-D52F-7985-E23720E6FC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65103326"/>
      </p:ext>
    </p:extLst>
  </p:cSld>
  <p:clrMapOvr>
    <a:masterClrMapping/>
  </p:clrMapOvr>
  <mc:AlternateContent xmlns:mc="http://schemas.openxmlformats.org/markup-compatibility/2006">
    <mc:Choice xmlns:p14="http://schemas.microsoft.com/office/powerpoint/2010/main" Requires="p14">
      <p:transition spd="slow" p14:dur="2000" advTm="7040"/>
    </mc:Choice>
    <mc:Fallback>
      <p:transition spd="slow" advTm="7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92</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11401778"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Holt-Winters (HW) model: aditive </a:t>
            </a:r>
            <a:r>
              <a:rPr lang="pt-BR" sz="1600" b="1" dirty="0" err="1">
                <a:latin typeface="IBM Plex Sans" panose="020B0503050203000203" pitchFamily="34" charset="0"/>
              </a:rPr>
              <a:t>trend</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err="1">
                <a:latin typeface="IBM Plex Sans" panose="020B0503050203000203" pitchFamily="34" charset="0"/>
              </a:rPr>
              <a:t>Prophet</a:t>
            </a:r>
            <a:r>
              <a:rPr lang="pt-BR" sz="1600" b="1" dirty="0">
                <a:latin typeface="IBM Plex Sans" panose="020B0503050203000203" pitchFamily="34" charset="0"/>
              </a:rPr>
              <a:t>: </a:t>
            </a:r>
            <a:r>
              <a:rPr lang="pt-BR" sz="1600" b="1" dirty="0" err="1">
                <a:latin typeface="IBM Plex Sans" panose="020B0503050203000203" pitchFamily="34" charset="0"/>
              </a:rPr>
              <a:t>daily</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weenkly</a:t>
            </a:r>
            <a:r>
              <a:rPr lang="pt-BR" sz="1600" b="1" dirty="0">
                <a:latin typeface="IBM Plex Sans" panose="020B0503050203000203" pitchFamily="34" charset="0"/>
              </a:rPr>
              <a:t> </a:t>
            </a:r>
            <a:r>
              <a:rPr lang="pt-BR" sz="1600" b="1" dirty="0" err="1">
                <a:latin typeface="IBM Plex Sans" panose="020B0503050203000203" pitchFamily="34" charset="0"/>
              </a:rPr>
              <a:t>seazonality</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LSTM model</a:t>
            </a:r>
            <a:endParaRPr lang="en-US" sz="1600" b="1" dirty="0">
              <a:latin typeface="IBM Plex Sans" panose="020B0503050203000203" pitchFamily="34" charset="0"/>
            </a:endParaRPr>
          </a:p>
        </p:txBody>
      </p:sp>
      <p:sp>
        <p:nvSpPr>
          <p:cNvPr id="2" name="Title">
            <a:extLst>
              <a:ext uri="{FF2B5EF4-FFF2-40B4-BE49-F238E27FC236}">
                <a16:creationId xmlns:a16="http://schemas.microsoft.com/office/drawing/2014/main" id="{ACAA77DF-DF89-7CFB-4EBC-4CBE1B703976}"/>
              </a:ext>
            </a:extLst>
          </p:cNvPr>
          <p:cNvSpPr txBox="1">
            <a:spLocks/>
          </p:cNvSpPr>
          <p:nvPr/>
        </p:nvSpPr>
        <p:spPr>
          <a:xfrm>
            <a:off x="146755" y="3002844"/>
            <a:ext cx="9742312" cy="3149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Standard scaler</a:t>
            </a:r>
          </a:p>
          <a:p>
            <a:pPr marL="285750" indent="-285750">
              <a:buFont typeface="Arial" panose="020B0604020202020204" pitchFamily="34" charset="0"/>
              <a:buChar char="•"/>
            </a:pPr>
            <a:r>
              <a:rPr lang="en-US" sz="1600" b="1" dirty="0">
                <a:latin typeface="IBM Plex Sans" panose="020B0503050203000203" pitchFamily="34" charset="0"/>
              </a:rPr>
              <a:t>128-cell LSTM layer + Dropout (10%)</a:t>
            </a:r>
          </a:p>
          <a:p>
            <a:pPr marL="285750" indent="-285750">
              <a:buFont typeface="Arial" panose="020B0604020202020204" pitchFamily="34" charset="0"/>
              <a:buChar char="•"/>
            </a:pPr>
            <a:r>
              <a:rPr lang="en-US" sz="1600" b="1" dirty="0">
                <a:latin typeface="IBM Plex Sans" panose="020B0503050203000203" pitchFamily="34" charset="0"/>
              </a:rPr>
              <a:t>128-cell LSTM layer + Dropout (10%)</a:t>
            </a:r>
          </a:p>
          <a:p>
            <a:pPr marL="285750" indent="-285750">
              <a:buFont typeface="Arial" panose="020B0604020202020204" pitchFamily="34" charset="0"/>
              <a:buChar char="•"/>
            </a:pPr>
            <a:r>
              <a:rPr lang="en-US" sz="1600" b="1" dirty="0">
                <a:latin typeface="IBM Plex Sans" panose="020B0503050203000203" pitchFamily="34" charset="0"/>
              </a:rPr>
              <a:t>Dense layer</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3" name="Picture 6" descr="Resultado de imagem para ufu">
            <a:extLst>
              <a:ext uri="{FF2B5EF4-FFF2-40B4-BE49-F238E27FC236}">
                <a16:creationId xmlns:a16="http://schemas.microsoft.com/office/drawing/2014/main" id="{EFD2AB95-9724-302D-722B-C461305134A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4FDE5A54-6BA5-6D58-542D-0454835135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55647055"/>
      </p:ext>
    </p:extLst>
  </p:cSld>
  <p:clrMapOvr>
    <a:masterClrMapping/>
  </p:clrMapOvr>
  <mc:AlternateContent xmlns:mc="http://schemas.openxmlformats.org/markup-compatibility/2006">
    <mc:Choice xmlns:p14="http://schemas.microsoft.com/office/powerpoint/2010/main" Requires="p14">
      <p:transition spd="slow" p14:dur="2000" advTm="14048"/>
    </mc:Choice>
    <mc:Fallback>
      <p:transition spd="slow" advTm="14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2" name="Picture 6" descr="Resultado de imagem para ufu">
            <a:extLst>
              <a:ext uri="{FF2B5EF4-FFF2-40B4-BE49-F238E27FC236}">
                <a16:creationId xmlns:a16="http://schemas.microsoft.com/office/drawing/2014/main" id="{74F95816-3C8B-A4AC-A2AA-9480DAAC896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5">
            <a:extLst>
              <a:ext uri="{FF2B5EF4-FFF2-40B4-BE49-F238E27FC236}">
                <a16:creationId xmlns:a16="http://schemas.microsoft.com/office/drawing/2014/main" id="{C2926D11-2FC0-FB5B-D4E6-1652306D09AF}"/>
              </a:ext>
            </a:extLst>
          </p:cNvPr>
          <p:cNvPicPr>
            <a:picLocks noChangeAspect="1"/>
          </p:cNvPicPr>
          <p:nvPr/>
        </p:nvPicPr>
        <p:blipFill>
          <a:blip r:embed="rId6"/>
          <a:stretch>
            <a:fillRect/>
          </a:stretch>
        </p:blipFill>
        <p:spPr>
          <a:xfrm>
            <a:off x="0" y="1609959"/>
            <a:ext cx="7782082" cy="2415369"/>
          </a:xfrm>
          <a:prstGeom prst="rect">
            <a:avLst/>
          </a:prstGeom>
        </p:spPr>
      </p:pic>
      <p:pic>
        <p:nvPicPr>
          <p:cNvPr id="9" name="Audio 8">
            <a:extLst>
              <a:ext uri="{FF2B5EF4-FFF2-40B4-BE49-F238E27FC236}">
                <a16:creationId xmlns:a16="http://schemas.microsoft.com/office/drawing/2014/main" id="{E0FC7B88-8358-78EC-A9FE-277646E605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17156228"/>
      </p:ext>
    </p:extLst>
  </p:cSld>
  <p:clrMapOvr>
    <a:masterClrMapping/>
  </p:clrMapOvr>
  <mc:AlternateContent xmlns:mc="http://schemas.openxmlformats.org/markup-compatibility/2006">
    <mc:Choice xmlns:p14="http://schemas.microsoft.com/office/powerpoint/2010/main" Requires="p14">
      <p:transition spd="slow" p14:dur="2000" advTm="42112"/>
    </mc:Choice>
    <mc:Fallback>
      <p:transition spd="slow" advTm="42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6" name="Imagem 5">
            <a:extLst>
              <a:ext uri="{FF2B5EF4-FFF2-40B4-BE49-F238E27FC236}">
                <a16:creationId xmlns:a16="http://schemas.microsoft.com/office/drawing/2014/main" id="{3369ABCF-252A-F8F8-ABEC-B943117296DE}"/>
              </a:ext>
            </a:extLst>
          </p:cNvPr>
          <p:cNvPicPr>
            <a:picLocks noChangeAspect="1"/>
          </p:cNvPicPr>
          <p:nvPr/>
        </p:nvPicPr>
        <p:blipFill>
          <a:blip r:embed="rId5"/>
          <a:stretch>
            <a:fillRect/>
          </a:stretch>
        </p:blipFill>
        <p:spPr>
          <a:xfrm>
            <a:off x="0" y="1609959"/>
            <a:ext cx="7782082" cy="2415369"/>
          </a:xfrm>
          <a:prstGeom prst="rect">
            <a:avLst/>
          </a:prstGeom>
        </p:spPr>
      </p:pic>
      <p:sp>
        <p:nvSpPr>
          <p:cNvPr id="2" name="Title">
            <a:extLst>
              <a:ext uri="{FF2B5EF4-FFF2-40B4-BE49-F238E27FC236}">
                <a16:creationId xmlns:a16="http://schemas.microsoft.com/office/drawing/2014/main" id="{046A0DC6-E23B-7C56-CDC1-2C8CCDE1C16E}"/>
              </a:ext>
            </a:extLst>
          </p:cNvPr>
          <p:cNvSpPr txBox="1">
            <a:spLocks/>
          </p:cNvSpPr>
          <p:nvPr/>
        </p:nvSpPr>
        <p:spPr>
          <a:xfrm>
            <a:off x="7941365" y="1609959"/>
            <a:ext cx="4114800" cy="31313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(Wang 2017b) 45% </a:t>
            </a:r>
            <a:r>
              <a:rPr lang="pt-BR" sz="1600" b="1" dirty="0" err="1">
                <a:latin typeface="IBM Plex Sans" panose="020B0503050203000203" pitchFamily="34" charset="0"/>
              </a:rPr>
              <a:t>drop</a:t>
            </a:r>
            <a:r>
              <a:rPr lang="pt-BR" sz="1600" b="1" dirty="0">
                <a:latin typeface="IBM Plex Sans" panose="020B0503050203000203" pitchFamily="34" charset="0"/>
              </a:rPr>
              <a:t> in </a:t>
            </a:r>
            <a:r>
              <a:rPr lang="pt-BR" sz="1600" b="1" dirty="0" err="1">
                <a:latin typeface="IBM Plex Sans" panose="020B0503050203000203" pitchFamily="34" charset="0"/>
              </a:rPr>
              <a:t>error</a:t>
            </a:r>
            <a:r>
              <a:rPr lang="pt-BR" sz="1600" b="1" dirty="0">
                <a:latin typeface="IBM Plex Sans" panose="020B0503050203000203" pitchFamily="34" charset="0"/>
              </a:rPr>
              <a:t> </a:t>
            </a:r>
            <a:r>
              <a:rPr lang="pt-BR" sz="1600" b="1" dirty="0" err="1">
                <a:latin typeface="IBM Plex Sans" panose="020B0503050203000203" pitchFamily="34" charset="0"/>
              </a:rPr>
              <a:t>compared</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LSTM</a:t>
            </a:r>
          </a:p>
          <a:p>
            <a:endParaRPr lang="pt-BR" sz="1600" b="1" dirty="0">
              <a:latin typeface="IBM Plex Sans" panose="020B0503050203000203" pitchFamily="34" charset="0"/>
            </a:endParaRPr>
          </a:p>
          <a:p>
            <a:r>
              <a:rPr lang="pt-BR" sz="1600" b="1" dirty="0">
                <a:latin typeface="IBM Plex Sans" panose="020B0503050203000203" pitchFamily="34" charset="0"/>
              </a:rPr>
              <a:t>MTP-NT: </a:t>
            </a:r>
            <a:r>
              <a:rPr lang="pt-BR" sz="1600" b="1" dirty="0">
                <a:solidFill>
                  <a:srgbClr val="0F62FF"/>
                </a:solidFill>
                <a:latin typeface="IBM Plex Sans" panose="020B0503050203000203" pitchFamily="34" charset="0"/>
              </a:rPr>
              <a:t>77%</a:t>
            </a:r>
          </a:p>
          <a:p>
            <a:endParaRPr lang="pt-BR" sz="1600" b="1" dirty="0">
              <a:latin typeface="IBM Plex Sans" panose="020B0503050203000203" pitchFamily="34" charset="0"/>
            </a:endParaRPr>
          </a:p>
          <a:p>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(Wang 2017b) 62% </a:t>
            </a:r>
            <a:r>
              <a:rPr lang="pt-BR" sz="1600" b="1" dirty="0" err="1">
                <a:latin typeface="IBM Plex Sans" panose="020B0503050203000203" pitchFamily="34" charset="0"/>
              </a:rPr>
              <a:t>drop</a:t>
            </a:r>
            <a:r>
              <a:rPr lang="pt-BR" sz="1600" b="1" dirty="0">
                <a:latin typeface="IBM Plex Sans" panose="020B0503050203000203" pitchFamily="34" charset="0"/>
              </a:rPr>
              <a:t> in </a:t>
            </a:r>
            <a:r>
              <a:rPr lang="pt-BR" sz="1600" b="1" dirty="0" err="1">
                <a:latin typeface="IBM Plex Sans" panose="020B0503050203000203" pitchFamily="34" charset="0"/>
              </a:rPr>
              <a:t>error</a:t>
            </a:r>
            <a:r>
              <a:rPr lang="pt-BR" sz="1600" b="1" dirty="0">
                <a:latin typeface="IBM Plex Sans" panose="020B0503050203000203" pitchFamily="34" charset="0"/>
              </a:rPr>
              <a:t> </a:t>
            </a:r>
            <a:r>
              <a:rPr lang="pt-BR" sz="1600" b="1" dirty="0" err="1">
                <a:latin typeface="IBM Plex Sans" panose="020B0503050203000203" pitchFamily="34" charset="0"/>
              </a:rPr>
              <a:t>compared</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HW</a:t>
            </a:r>
          </a:p>
          <a:p>
            <a:endParaRPr lang="pt-BR" sz="1600" b="1" dirty="0">
              <a:latin typeface="IBM Plex Sans" panose="020B0503050203000203" pitchFamily="34" charset="0"/>
            </a:endParaRPr>
          </a:p>
          <a:p>
            <a:r>
              <a:rPr lang="pt-BR" sz="1600" b="1" dirty="0">
                <a:latin typeface="IBM Plex Sans" panose="020B0503050203000203" pitchFamily="34" charset="0"/>
              </a:rPr>
              <a:t>MTP-NT: </a:t>
            </a:r>
            <a:r>
              <a:rPr lang="pt-BR" sz="1600" b="1" dirty="0">
                <a:solidFill>
                  <a:srgbClr val="0F62FF"/>
                </a:solidFill>
                <a:latin typeface="IBM Plex Sans" panose="020B0503050203000203" pitchFamily="34" charset="0"/>
              </a:rPr>
              <a:t>similar</a:t>
            </a:r>
            <a:endParaRPr lang="en-US" sz="1600" b="1" dirty="0">
              <a:solidFill>
                <a:srgbClr val="0F62FF"/>
              </a:solidFill>
              <a:latin typeface="IBM Plex Sans" panose="020B0503050203000203" pitchFamily="34" charset="0"/>
            </a:endParaRPr>
          </a:p>
        </p:txBody>
      </p:sp>
      <p:pic>
        <p:nvPicPr>
          <p:cNvPr id="3" name="Picture 6" descr="Resultado de imagem para ufu">
            <a:extLst>
              <a:ext uri="{FF2B5EF4-FFF2-40B4-BE49-F238E27FC236}">
                <a16:creationId xmlns:a16="http://schemas.microsoft.com/office/drawing/2014/main" id="{B1580B4F-877C-366E-D598-A654D629F32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EFDABB41-79B5-9013-F23E-5A45CF29A8A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6069975"/>
      </p:ext>
    </p:extLst>
  </p:cSld>
  <p:clrMapOvr>
    <a:masterClrMapping/>
  </p:clrMapOvr>
  <mc:AlternateContent xmlns:mc="http://schemas.openxmlformats.org/markup-compatibility/2006">
    <mc:Choice xmlns:p14="http://schemas.microsoft.com/office/powerpoint/2010/main" Requires="p14">
      <p:transition spd="slow" p14:dur="2000" advTm="31520"/>
    </mc:Choice>
    <mc:Fallback>
      <p:transition spd="slow" advTm="31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0"/>
            <a:ext cx="4470401" cy="2559427"/>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7" name="Imagem 6" descr="Uma imagem contendo Interface gráfica do usuário&#10;&#10;Descrição gerada automaticamente">
            <a:extLst>
              <a:ext uri="{FF2B5EF4-FFF2-40B4-BE49-F238E27FC236}">
                <a16:creationId xmlns:a16="http://schemas.microsoft.com/office/drawing/2014/main" id="{F4977A3F-5445-C985-C8C5-DD95CFCD24F2}"/>
              </a:ext>
            </a:extLst>
          </p:cNvPr>
          <p:cNvPicPr>
            <a:picLocks noChangeAspect="1"/>
          </p:cNvPicPr>
          <p:nvPr/>
        </p:nvPicPr>
        <p:blipFill>
          <a:blip r:embed="rId5"/>
          <a:stretch>
            <a:fillRect/>
          </a:stretch>
        </p:blipFill>
        <p:spPr>
          <a:xfrm>
            <a:off x="3789583" y="0"/>
            <a:ext cx="8402417" cy="6356350"/>
          </a:xfrm>
          <a:prstGeom prst="rect">
            <a:avLst/>
          </a:prstGeom>
        </p:spPr>
      </p:pic>
      <p:pic>
        <p:nvPicPr>
          <p:cNvPr id="2" name="Picture 6" descr="Resultado de imagem para ufu">
            <a:extLst>
              <a:ext uri="{FF2B5EF4-FFF2-40B4-BE49-F238E27FC236}">
                <a16:creationId xmlns:a16="http://schemas.microsoft.com/office/drawing/2014/main" id="{75E8F6AC-3868-8847-4B76-4F95B5DD645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3A71AC67-2DD5-6A65-DF37-9BFDB20E944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55381174"/>
      </p:ext>
    </p:extLst>
  </p:cSld>
  <p:clrMapOvr>
    <a:masterClrMapping/>
  </p:clrMapOvr>
  <mc:AlternateContent xmlns:mc="http://schemas.openxmlformats.org/markup-compatibility/2006">
    <mc:Choice xmlns:p14="http://schemas.microsoft.com/office/powerpoint/2010/main" Requires="p14">
      <p:transition spd="slow" p14:dur="2000" advTm="21280"/>
    </mc:Choice>
    <mc:Fallback>
      <p:transition spd="slow" advTm="21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0"/>
            <a:ext cx="4470401" cy="2559427"/>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3" name="Imagem 2" descr="Gráfico, Histograma&#10;&#10;Descrição gerada automaticamente">
            <a:extLst>
              <a:ext uri="{FF2B5EF4-FFF2-40B4-BE49-F238E27FC236}">
                <a16:creationId xmlns:a16="http://schemas.microsoft.com/office/drawing/2014/main" id="{41625778-382B-D251-996C-E000E6556592}"/>
              </a:ext>
            </a:extLst>
          </p:cNvPr>
          <p:cNvPicPr>
            <a:picLocks noChangeAspect="1"/>
          </p:cNvPicPr>
          <p:nvPr/>
        </p:nvPicPr>
        <p:blipFill>
          <a:blip r:embed="rId5"/>
          <a:stretch>
            <a:fillRect/>
          </a:stretch>
        </p:blipFill>
        <p:spPr>
          <a:xfrm>
            <a:off x="3770489" y="0"/>
            <a:ext cx="8261853" cy="5783297"/>
          </a:xfrm>
          <a:prstGeom prst="rect">
            <a:avLst/>
          </a:prstGeom>
        </p:spPr>
      </p:pic>
      <p:pic>
        <p:nvPicPr>
          <p:cNvPr id="2" name="Picture 6" descr="Resultado de imagem para ufu">
            <a:extLst>
              <a:ext uri="{FF2B5EF4-FFF2-40B4-BE49-F238E27FC236}">
                <a16:creationId xmlns:a16="http://schemas.microsoft.com/office/drawing/2014/main" id="{3DA24311-9C07-37A6-8D33-6C3E0D43DC3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3C014683-FB0B-E1ED-5086-225506112B1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93745285"/>
      </p:ext>
    </p:extLst>
  </p:cSld>
  <p:clrMapOvr>
    <a:masterClrMapping/>
  </p:clrMapOvr>
  <mc:AlternateContent xmlns:mc="http://schemas.openxmlformats.org/markup-compatibility/2006">
    <mc:Choice xmlns:p14="http://schemas.microsoft.com/office/powerpoint/2010/main" Requires="p14">
      <p:transition spd="slow" p14:dur="2000" advTm="44576"/>
    </mc:Choice>
    <mc:Fallback>
      <p:transition spd="slow" advTm="44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solidFill>
                  <a:srgbClr val="0F62FF"/>
                </a:solidFill>
                <a:latin typeface="IBM Plex Sans" panose="020B0503050203000203" pitchFamily="34" charset="0"/>
              </a:rPr>
              <a:t>Final </a:t>
            </a:r>
            <a:r>
              <a:rPr lang="pt-BR" dirty="0" err="1">
                <a:solidFill>
                  <a:srgbClr val="0F62FF"/>
                </a:solidFill>
                <a:latin typeface="IBM Plex Sans" panose="020B0503050203000203" pitchFamily="34" charset="0"/>
              </a:rPr>
              <a:t>considerations</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and</a:t>
            </a:r>
            <a:r>
              <a:rPr lang="pt-BR" dirty="0">
                <a:solidFill>
                  <a:srgbClr val="0F62FF"/>
                </a:solidFill>
                <a:latin typeface="IBM Plex Sans" panose="020B0503050203000203" pitchFamily="34" charset="0"/>
              </a:rPr>
              <a:t> future </a:t>
            </a:r>
            <a:r>
              <a:rPr lang="pt-BR" dirty="0" err="1">
                <a:solidFill>
                  <a:srgbClr val="0F62FF"/>
                </a:solidFill>
                <a:latin typeface="IBM Plex Sans" panose="020B0503050203000203" pitchFamily="34" charset="0"/>
              </a:rPr>
              <a:t>work</a:t>
            </a:r>
            <a:endParaRPr lang="pt-BR" dirty="0">
              <a:solidFill>
                <a:srgbClr val="0F62FF"/>
              </a:solidFill>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97</a:t>
            </a:fld>
            <a:endParaRPr lang="pt-BR"/>
          </a:p>
        </p:txBody>
      </p:sp>
      <p:pic>
        <p:nvPicPr>
          <p:cNvPr id="4" name="Picture 6" descr="Resultado de imagem para ufu">
            <a:extLst>
              <a:ext uri="{FF2B5EF4-FFF2-40B4-BE49-F238E27FC236}">
                <a16:creationId xmlns:a16="http://schemas.microsoft.com/office/drawing/2014/main" id="{3737D19E-E7FA-BBFF-E465-F6ED2BD28A5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A12C939E-E6D7-C799-2EE8-ED670A8492F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105957"/>
      </p:ext>
    </p:extLst>
  </p:cSld>
  <p:clrMapOvr>
    <a:masterClrMapping/>
  </p:clrMapOvr>
  <mc:AlternateContent xmlns:mc="http://schemas.openxmlformats.org/markup-compatibility/2006">
    <mc:Choice xmlns:p14="http://schemas.microsoft.com/office/powerpoint/2010/main" Requires="p14">
      <p:transition spd="slow" p14:dur="2000" advTm="5536"/>
    </mc:Choice>
    <mc:Fallback>
      <p:transition spd="slow" advTm="5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8371CD7B-CCE8-2C15-401B-1BA843C65454}"/>
              </a:ext>
            </a:extLst>
          </p:cNvPr>
          <p:cNvSpPr txBox="1">
            <a:spLocks/>
          </p:cNvSpPr>
          <p:nvPr/>
        </p:nvSpPr>
        <p:spPr>
          <a:xfrm>
            <a:off x="3048000" y="3425950"/>
            <a:ext cx="9144000" cy="3431116"/>
          </a:xfrm>
          <a:prstGeom prst="rect">
            <a:avLst/>
          </a:prstGeom>
          <a:solidFill>
            <a:srgbClr val="061F80"/>
          </a:solidFill>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98</a:t>
            </a:fld>
            <a:endParaRPr lang="en-US" dirty="0">
              <a:latin typeface="IBM Plex Sans" panose="020B0503050203000203" pitchFamily="34" charset="0"/>
            </a:endParaRPr>
          </a:p>
        </p:txBody>
      </p:sp>
    </p:spTree>
    <p:extLst>
      <p:ext uri="{BB962C8B-B14F-4D97-AF65-F5344CB8AC3E}">
        <p14:creationId xmlns:p14="http://schemas.microsoft.com/office/powerpoint/2010/main" val="467771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A5083E30-0B78-62CD-E04D-48F682C57C00}"/>
              </a:ext>
            </a:extLst>
          </p:cNvPr>
          <p:cNvSpPr txBox="1">
            <a:spLocks/>
          </p:cNvSpPr>
          <p:nvPr/>
        </p:nvSpPr>
        <p:spPr>
          <a:xfrm>
            <a:off x="6096000" y="3425950"/>
            <a:ext cx="6096000" cy="3431116"/>
          </a:xfrm>
          <a:prstGeom prst="rect">
            <a:avLst/>
          </a:prstGeom>
          <a:solidFill>
            <a:schemeClr val="accent1">
              <a:lumMod val="75000"/>
            </a:schemeClr>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99</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2388175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17401</TotalTime>
  <Words>8785</Words>
  <Application>Microsoft Macintosh PowerPoint</Application>
  <PresentationFormat>Widescreen</PresentationFormat>
  <Paragraphs>1353</Paragraphs>
  <Slides>108</Slides>
  <Notes>107</Notes>
  <HiddenSlides>19</HiddenSlides>
  <MMClips>85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108</vt:i4>
      </vt:variant>
    </vt:vector>
  </HeadingPairs>
  <TitlesOfParts>
    <vt:vector size="115" baseType="lpstr">
      <vt:lpstr>Arial</vt:lpstr>
      <vt:lpstr>Calibri</vt:lpstr>
      <vt:lpstr>Calibri Light</vt:lpstr>
      <vt:lpstr>Cambria Math</vt:lpstr>
      <vt:lpstr>IBM Plex Sans</vt:lpstr>
      <vt:lpstr>LMRoman12</vt:lpstr>
      <vt:lpstr>Office Theme</vt:lpstr>
      <vt:lpstr>A Mobile Traffic Predictor Enhanced by Neighboring Transportation Data (MTP-NT)</vt:lpstr>
      <vt:lpstr>Contents</vt:lpstr>
      <vt:lpstr>Data per month, per smartphone in 2028</vt:lpstr>
      <vt:lpstr>PowerPoint Presentation</vt:lpstr>
      <vt:lpstr>PowerPoint Presentation</vt:lpstr>
      <vt:lpstr>PowerPoint Presentation</vt:lpstr>
      <vt:lpstr>tl;dr</vt:lpstr>
      <vt:lpstr>Mobile Traffic Predictor Enhanced by Neighboring Transportation Data MTP-NT</vt:lpstr>
      <vt:lpstr>Mobile Traffic Predictor Enhanced by Neighboring Transportation Data MTP-NT</vt:lpstr>
      <vt:lpstr>Mobile Traffic Predictor Enhanced by Neighboring Transportation Data MTP-NT</vt:lpstr>
      <vt:lpstr>Mobile Traffic Predictor Enhanced by Neighboring Transportation Data MTP-NT</vt:lpstr>
      <vt:lpstr>Contents</vt:lpstr>
      <vt:lpstr>Metrics and mathematical characteristics of network usage</vt:lpstr>
      <vt:lpstr>Regions of the city grouped based on network usage patterns1    Composition of trimodal distributions to describe the network traffic2  Sand temporal distribution of the network traffic results into extremely insufficient utilization of network resources2    Traffic was concentrated in some regions (city center) and peak hours3</vt:lpstr>
      <vt:lpstr>Grouping of regions based on network usage patterns</vt:lpstr>
      <vt:lpstr>Weekday-Weekend Traffic Amount Ratio: ratio of weekdays and weekend traffic  Peak-Valley Features: ratio of maximum and minimum traffic registered as seen in the figure ahead  Time of Traffic Peak and Valley: time of the day of maximum and minimum network usage  Discrete Fourier Transform (DFT)</vt:lpstr>
      <vt:lpstr>PowerPoint Presentation</vt:lpstr>
      <vt:lpstr>PowerPoint Presentation</vt:lpstr>
      <vt:lpstr>380,000 Base Stations (BSs) in Shanghai  August 1 – August 31, 2014  10 minute samples of each Base Station (BS)  1.96 billion entries; 28PB (92TB per day, 7GB per BS on average)</vt:lpstr>
      <vt:lpstr>Findings  Trimodal distribution </vt:lpstr>
      <vt:lpstr>Findings  Spatial and temporal distribution of network traffic highly concentrated</vt:lpstr>
      <vt:lpstr>Findings  Irregular usage depending on the urban ecology</vt:lpstr>
      <vt:lpstr>Network traffic in Berlin  May 1996 – August 1997  Findings</vt:lpstr>
      <vt:lpstr>PowerPoint Presentation</vt:lpstr>
      <vt:lpstr>2844 Base Stations (BSs) in Suzhou  500m2x 500m2  Uses the neighborhood concept  LSTM Cells paired with Global and Local Autoencoders</vt:lpstr>
      <vt:lpstr>PowerPoint Presentation</vt:lpstr>
      <vt:lpstr>PowerPoint Presentation</vt:lpstr>
      <vt:lpstr>PowerPoint Presentation</vt:lpstr>
      <vt:lpstr>PowerPoint Presentation</vt:lpstr>
      <vt:lpstr>5929 Base Stations (BSs), 1.5 million users  In-tower and inter-tower traffic</vt:lpstr>
      <vt:lpstr>PowerPoint Presentation</vt:lpstr>
      <vt:lpstr>Temporal correlations between physically distant towers  Graph Neural Network (GNN) architecture</vt:lpstr>
      <vt:lpstr>PowerPoint Presentation</vt:lpstr>
      <vt:lpstr>PowerPoint Presentation</vt:lpstr>
      <vt:lpstr>PowerPoint Presentation</vt:lpstr>
      <vt:lpstr>Contents</vt:lpstr>
      <vt:lpstr>PowerPoint Presentation</vt:lpstr>
      <vt:lpstr>PowerPoint Presentation</vt:lpstr>
      <vt:lpstr>Mainly used to dimensionality reduction  Pearson correlation coefficient</vt:lpstr>
      <vt:lpstr>Contents</vt:lpstr>
      <vt:lpstr>PowerPoint Presentation</vt:lpstr>
      <vt:lpstr>Hardware middleboxes become software functions  Rely on dedicated hardware and/or cloud</vt:lpstr>
      <vt:lpstr>PowerPoint Presentation</vt:lpstr>
      <vt:lpstr>Main advantages according to European Telecommunications Standards (ETSI)1 </vt:lpstr>
      <vt:lpstr>Network Traffic Monitoring and Analysis  Also a NFV  Problems</vt:lpstr>
      <vt:lpstr>How does it flow?  How to store?  Is there a open standard?</vt:lpstr>
      <vt:lpstr>Flow collectors/Network exporters and collectors  Radio Access Network (RAN) layer  Network Data Analytics Function (NWDAF)1</vt:lpstr>
      <vt:lpstr>NoSQL12  Less performance penalties with large datasets  Popular open source solutions</vt:lpstr>
      <vt:lpstr>The data is pulled by the MTP-NT, which can be seen as a NTMA</vt:lpstr>
      <vt:lpstr>PowerPoint Presentation</vt:lpstr>
      <vt:lpstr>Database to Milan and Trento from November 1st to December 31st of 20131</vt:lpstr>
      <vt:lpstr>Telecommunications dataset from Milan</vt:lpstr>
      <vt:lpstr>Anonymization of data</vt:lpstr>
      <vt:lpstr>PowerPoint Presentation</vt:lpstr>
      <vt:lpstr>PowerPoint Presentation</vt:lpstr>
      <vt:lpstr>Sudden changes in network usage can make predictions inaccurate1  Despite changes, patterns can be identified and models could be developed2  Traffic “hubs” can be a good source of information to traffic prediction3,4    </vt:lpstr>
      <vt:lpstr>PowerPoint Presentation</vt:lpstr>
      <vt:lpstr>Contents</vt:lpstr>
      <vt:lpstr>10,000 regions  1 CDR sample for each 10 minutes, from November 1st to December 31st of 2013. Total: 8928 traffic samples for each region    </vt:lpstr>
      <vt:lpstr>Moore neighborhood</vt:lpstr>
      <vt:lpstr>PowerPoint Presentation</vt:lpstr>
      <vt:lpstr>T: Set of transport hubs  f: Feature selection to choose the most pertinent transport hubs to the given region  T_sel (x^(m,n) ): Group of transport hubs selected to a given region</vt:lpstr>
      <vt:lpstr>MTP-NT inputs</vt:lpstr>
      <vt:lpstr>PowerPoint Presentation</vt:lpstr>
      <vt:lpstr>PowerPoint Presentation</vt:lpstr>
      <vt:lpstr>PowerPoint Presentation</vt:lpstr>
      <vt:lpstr>PowerPoint Presentation</vt:lpstr>
      <vt:lpstr>Branch 1</vt:lpstr>
      <vt:lpstr>Branch 2</vt:lpstr>
      <vt:lpstr>Concatenate and output step</vt:lpstr>
      <vt:lpstr>PowerPoint Presentation</vt:lpstr>
      <vt:lpstr>Contents</vt:lpstr>
      <vt:lpstr>Moore regions: 1; 1~2; 1~3; … ; 1~5</vt:lpstr>
      <vt:lpstr>Moore regions: 1; 1~2; 1~3; … ; 1~5</vt:lpstr>
      <vt:lpstr>Moore regions: 1; 1~2; 1~3; … ; 1~5</vt:lpstr>
      <vt:lpstr>Moore regions: 1; 1~2; 1~3; … ; 1~5</vt:lpstr>
      <vt:lpstr>Moore regions: 1; 1~2; 1~3; … ; 1~5</vt:lpstr>
      <vt:lpstr>PowerPoint Presentation</vt:lpstr>
      <vt:lpstr>Evaluation metric</vt:lpstr>
      <vt:lpstr>Descendent error</vt:lpstr>
      <vt:lpstr>Better overall performance, specially in:</vt:lpstr>
      <vt:lpstr>PowerPoint Presentation</vt:lpstr>
      <vt:lpstr>Considerations of transport hubs</vt:lpstr>
      <vt:lpstr>Considerations of transport hubs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Contents</vt:lpstr>
      <vt:lpstr>Scenario in 5G</vt:lpstr>
      <vt:lpstr>Scenario in 5G</vt:lpstr>
      <vt:lpstr>Scenario in 5G</vt:lpstr>
      <vt:lpstr>Scenario in 5G</vt:lpstr>
      <vt:lpstr>MTP-NT</vt:lpstr>
      <vt:lpstr>MTP-NT</vt:lpstr>
      <vt:lpstr>MTP-NT</vt:lpstr>
      <vt:lpstr>MTP-NT</vt:lpstr>
      <vt:lpstr>MTP-NT</vt:lpstr>
      <vt:lpstr>Future work</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Mobile Traffic Predictor Enhanced by Neighboring Transportation Data (MTP-NT)</dc:title>
  <dc:creator>Patrick Luiz de Araujo</dc:creator>
  <cp:lastModifiedBy>Patrick Luiz de Araujo</cp:lastModifiedBy>
  <cp:revision>31</cp:revision>
  <dcterms:created xsi:type="dcterms:W3CDTF">2023-06-29T10:33:55Z</dcterms:created>
  <dcterms:modified xsi:type="dcterms:W3CDTF">2023-11-12T22:39:03Z</dcterms:modified>
</cp:coreProperties>
</file>